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285" r:id="rId2"/>
    <p:sldId id="288" r:id="rId3"/>
    <p:sldId id="259" r:id="rId4"/>
    <p:sldId id="471" r:id="rId5"/>
    <p:sldId id="473" r:id="rId6"/>
    <p:sldId id="428" r:id="rId7"/>
    <p:sldId id="472" r:id="rId8"/>
    <p:sldId id="338" r:id="rId9"/>
    <p:sldId id="451" r:id="rId10"/>
    <p:sldId id="474" r:id="rId11"/>
    <p:sldId id="333" r:id="rId12"/>
    <p:sldId id="485" r:id="rId13"/>
    <p:sldId id="392" r:id="rId14"/>
    <p:sldId id="484" r:id="rId15"/>
    <p:sldId id="367" r:id="rId16"/>
    <p:sldId id="486" r:id="rId17"/>
    <p:sldId id="478" r:id="rId18"/>
    <p:sldId id="391" r:id="rId19"/>
    <p:sldId id="387" r:id="rId20"/>
    <p:sldId id="390" r:id="rId21"/>
    <p:sldId id="382" r:id="rId22"/>
    <p:sldId id="376" r:id="rId23"/>
    <p:sldId id="479" r:id="rId24"/>
    <p:sldId id="377" r:id="rId25"/>
    <p:sldId id="383" r:id="rId26"/>
    <p:sldId id="395" r:id="rId27"/>
    <p:sldId id="378" r:id="rId28"/>
    <p:sldId id="394" r:id="rId29"/>
    <p:sldId id="335" r:id="rId30"/>
    <p:sldId id="384" r:id="rId31"/>
    <p:sldId id="379" r:id="rId32"/>
    <p:sldId id="385" r:id="rId33"/>
    <p:sldId id="370" r:id="rId34"/>
    <p:sldId id="393" r:id="rId35"/>
    <p:sldId id="386" r:id="rId36"/>
    <p:sldId id="351" r:id="rId37"/>
    <p:sldId id="380" r:id="rId38"/>
    <p:sldId id="396" r:id="rId39"/>
    <p:sldId id="397" r:id="rId40"/>
    <p:sldId id="398" r:id="rId41"/>
    <p:sldId id="388" r:id="rId42"/>
    <p:sldId id="353" r:id="rId43"/>
    <p:sldId id="399" r:id="rId44"/>
    <p:sldId id="487" r:id="rId45"/>
    <p:sldId id="381" r:id="rId46"/>
    <p:sldId id="400" r:id="rId47"/>
    <p:sldId id="401" r:id="rId48"/>
    <p:sldId id="389" r:id="rId49"/>
    <p:sldId id="483" r:id="rId50"/>
    <p:sldId id="482" r:id="rId51"/>
    <p:sldId id="475" r:id="rId52"/>
    <p:sldId id="476" r:id="rId53"/>
    <p:sldId id="373" r:id="rId54"/>
    <p:sldId id="374" r:id="rId55"/>
    <p:sldId id="372" r:id="rId56"/>
    <p:sldId id="488" r:id="rId57"/>
    <p:sldId id="329" r:id="rId58"/>
    <p:sldId id="276"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040C15-6D01-BAC1-F36B-8AEB192F557D}" name="Stephanie M. Cordero" initials="SC" userId="S::scordero@lsnyc.org::4ac923b5-7a02-4865-b7d9-84108d297045" providerId="AD"/>
  <p188:author id="{0320B9AA-B258-C5C8-9D3C-1A2810C3419E}" name="Suzanne Tomatore" initials="ST" userId="aQH5qe0epBZtFKlxoh42JXu7hFGdY4BDABMlYGGHaq8=" providerId="None"/>
  <p188:author id="{56F181BB-3D35-0519-E027-791FC6141046}" name="Janice Chua" initials="JC" userId="ZmNZ4j9oPKnNvuyRG4hMBeqa6yV+MURZYGshsg12QlI=" providerId="None"/>
  <p188:author id="{425718D1-DD12-7C57-FFDB-751A198DFB1E}" name="Larissa Jimenez" initials="LJ" userId="S::ljimenez@lsnyc.org::fc3765dd-cd20-450f-942e-83ca9e8aab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A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E980A-9460-45B5-893C-0915A32BB08F}" v="1107" dt="2026-01-29T02:55:34.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45"/>
    <p:restoredTop sz="92245" autoAdjust="0"/>
  </p:normalViewPr>
  <p:slideViewPr>
    <p:cSldViewPr snapToGrid="0" showGuides="1">
      <p:cViewPr varScale="1">
        <p:scale>
          <a:sx n="118" d="100"/>
          <a:sy n="118" d="100"/>
        </p:scale>
        <p:origin x="1240" y="192"/>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28FCB-BF4E-42FC-BA7A-D98192C0BD4F}" type="doc">
      <dgm:prSet loTypeId="urn:diagrams.loki3.com/VaryingWidthList+Icon" loCatId="list" qsTypeId="urn:microsoft.com/office/officeart/2005/8/quickstyle/simple1" qsCatId="simple" csTypeId="urn:microsoft.com/office/officeart/2005/8/colors/colorful4" csCatId="colorful" phldr="1"/>
      <dgm:spPr/>
    </dgm:pt>
    <dgm:pt modelId="{E2901A08-914B-483F-BB75-3ECF7F8C700D}">
      <dgm:prSet phldrT="[Text]"/>
      <dgm:spPr>
        <a:xfrm>
          <a:off x="1447801" y="0"/>
          <a:ext cx="2295000" cy="1195089"/>
        </a:xfrm>
        <a:solidFill>
          <a:srgbClr val="8064A2">
            <a:hueOff val="0"/>
            <a:satOff val="0"/>
            <a:lumOff val="0"/>
            <a:alphaOff val="0"/>
          </a:srgbClr>
        </a:solidFill>
        <a:ln w="28575"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Arial"/>
              <a:ea typeface="+mn-ea"/>
              <a:cs typeface="+mn-cs"/>
            </a:rPr>
            <a:t>5 Boroughs</a:t>
          </a:r>
        </a:p>
      </dgm:t>
    </dgm:pt>
    <dgm:pt modelId="{B3EBC009-FFBA-4E9B-B22C-A5A194B37D81}" type="parTrans" cxnId="{0946CCB7-AE94-4AC5-A645-B1D64DC5040B}">
      <dgm:prSet/>
      <dgm:spPr/>
      <dgm:t>
        <a:bodyPr/>
        <a:lstStyle/>
        <a:p>
          <a:endParaRPr lang="en-US"/>
        </a:p>
      </dgm:t>
    </dgm:pt>
    <dgm:pt modelId="{715C00A9-18D6-4172-9B18-4860C8A3DF4B}" type="sibTrans" cxnId="{0946CCB7-AE94-4AC5-A645-B1D64DC5040B}">
      <dgm:prSet/>
      <dgm:spPr/>
      <dgm:t>
        <a:bodyPr/>
        <a:lstStyle/>
        <a:p>
          <a:endParaRPr lang="en-US"/>
        </a:p>
      </dgm:t>
    </dgm:pt>
    <dgm:pt modelId="{62590FE9-3DE1-4209-BEDA-1ED739753021}">
      <dgm:prSet phldrT="[Text]"/>
      <dgm:spPr>
        <a:xfrm>
          <a:off x="963900" y="1256655"/>
          <a:ext cx="3330000" cy="1195089"/>
        </a:xfrm>
        <a:solidFill>
          <a:srgbClr val="8064A2">
            <a:hueOff val="-2232385"/>
            <a:satOff val="13449"/>
            <a:lumOff val="1078"/>
            <a:alphaOff val="0"/>
          </a:srgbClr>
        </a:solidFill>
        <a:ln w="28575"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Arial"/>
              <a:ea typeface="+mn-ea"/>
              <a:cs typeface="+mn-cs"/>
            </a:rPr>
            <a:t>700+ Dedicated Staff</a:t>
          </a:r>
        </a:p>
      </dgm:t>
    </dgm:pt>
    <dgm:pt modelId="{576C6655-C12C-4B34-931B-B706BDA9470B}" type="parTrans" cxnId="{55D15CAD-782F-433F-A946-B964CFFABD9C}">
      <dgm:prSet/>
      <dgm:spPr/>
      <dgm:t>
        <a:bodyPr/>
        <a:lstStyle/>
        <a:p>
          <a:endParaRPr lang="en-US"/>
        </a:p>
      </dgm:t>
    </dgm:pt>
    <dgm:pt modelId="{30953884-17BD-4CCD-BCA2-51DD87F5E946}" type="sibTrans" cxnId="{55D15CAD-782F-433F-A946-B964CFFABD9C}">
      <dgm:prSet/>
      <dgm:spPr/>
      <dgm:t>
        <a:bodyPr/>
        <a:lstStyle/>
        <a:p>
          <a:endParaRPr lang="en-US"/>
        </a:p>
      </dgm:t>
    </dgm:pt>
    <dgm:pt modelId="{3D8B0F5F-DB13-4EF2-ABD2-691B5683CEBD}">
      <dgm:prSet phldrT="[Text]"/>
      <dgm:spPr>
        <a:xfrm>
          <a:off x="333900" y="2511499"/>
          <a:ext cx="4590000" cy="1195089"/>
        </a:xfrm>
        <a:solidFill>
          <a:srgbClr val="8064A2">
            <a:hueOff val="-4464770"/>
            <a:satOff val="26899"/>
            <a:lumOff val="2156"/>
            <a:alphaOff val="0"/>
          </a:srgbClr>
        </a:solidFill>
        <a:ln w="28575"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Arial"/>
              <a:ea typeface="+mn-ea"/>
              <a:cs typeface="+mn-cs"/>
            </a:rPr>
            <a:t>110,000+ New Yorkers Helped Annually</a:t>
          </a:r>
        </a:p>
      </dgm:t>
    </dgm:pt>
    <dgm:pt modelId="{190E3744-8CD0-4897-955A-0171D9CA0A1F}" type="parTrans" cxnId="{B9BE1071-2030-4849-AB7B-2284746ACD47}">
      <dgm:prSet/>
      <dgm:spPr/>
      <dgm:t>
        <a:bodyPr/>
        <a:lstStyle/>
        <a:p>
          <a:endParaRPr lang="en-US"/>
        </a:p>
      </dgm:t>
    </dgm:pt>
    <dgm:pt modelId="{8D171839-F95A-4265-A904-3560B7268145}" type="sibTrans" cxnId="{B9BE1071-2030-4849-AB7B-2284746ACD47}">
      <dgm:prSet/>
      <dgm:spPr/>
      <dgm:t>
        <a:bodyPr/>
        <a:lstStyle/>
        <a:p>
          <a:endParaRPr lang="en-US"/>
        </a:p>
      </dgm:t>
    </dgm:pt>
    <dgm:pt modelId="{6540CC81-34B4-40B0-A24D-D821346984ED}" type="pres">
      <dgm:prSet presAssocID="{65328FCB-BF4E-42FC-BA7A-D98192C0BD4F}" presName="Name0" presStyleCnt="0">
        <dgm:presLayoutVars>
          <dgm:resizeHandles/>
        </dgm:presLayoutVars>
      </dgm:prSet>
      <dgm:spPr/>
    </dgm:pt>
    <dgm:pt modelId="{B4D8C5E7-E59B-4D8F-A511-82E4AB0CBDC9}" type="pres">
      <dgm:prSet presAssocID="{E2901A08-914B-483F-BB75-3ECF7F8C700D}" presName="text" presStyleLbl="node1" presStyleIdx="0" presStyleCnt="3" custLinFactNeighborX="-1464" custLinFactNeighborY="-3029">
        <dgm:presLayoutVars>
          <dgm:bulletEnabled val="1"/>
        </dgm:presLayoutVars>
      </dgm:prSet>
      <dgm:spPr>
        <a:prstGeom prst="rect">
          <a:avLst/>
        </a:prstGeom>
      </dgm:spPr>
    </dgm:pt>
    <dgm:pt modelId="{569B2BB6-744A-447E-868A-1FD3714E06D0}" type="pres">
      <dgm:prSet presAssocID="{715C00A9-18D6-4172-9B18-4860C8A3DF4B}" presName="space" presStyleCnt="0"/>
      <dgm:spPr/>
    </dgm:pt>
    <dgm:pt modelId="{3F060473-52F7-4C6A-822D-1176FEF44F8B}" type="pres">
      <dgm:prSet presAssocID="{62590FE9-3DE1-4209-BEDA-1ED739753021}" presName="text" presStyleLbl="node1" presStyleIdx="1" presStyleCnt="3">
        <dgm:presLayoutVars>
          <dgm:bulletEnabled val="1"/>
        </dgm:presLayoutVars>
      </dgm:prSet>
      <dgm:spPr>
        <a:prstGeom prst="rect">
          <a:avLst/>
        </a:prstGeom>
      </dgm:spPr>
    </dgm:pt>
    <dgm:pt modelId="{EFEB94C7-9B6E-45B7-897D-D2DA50ACD27A}" type="pres">
      <dgm:prSet presAssocID="{30953884-17BD-4CCD-BCA2-51DD87F5E946}" presName="space" presStyleCnt="0"/>
      <dgm:spPr/>
    </dgm:pt>
    <dgm:pt modelId="{D1A2E869-648C-49CB-A224-353B31948EEF}" type="pres">
      <dgm:prSet presAssocID="{3D8B0F5F-DB13-4EF2-ABD2-691B5683CEBD}" presName="text" presStyleLbl="node1" presStyleIdx="2" presStyleCnt="3">
        <dgm:presLayoutVars>
          <dgm:bulletEnabled val="1"/>
        </dgm:presLayoutVars>
      </dgm:prSet>
      <dgm:spPr>
        <a:prstGeom prst="rect">
          <a:avLst/>
        </a:prstGeom>
      </dgm:spPr>
    </dgm:pt>
  </dgm:ptLst>
  <dgm:cxnLst>
    <dgm:cxn modelId="{20BE2D05-6469-4E76-9415-96EC93A2608C}" type="presOf" srcId="{E2901A08-914B-483F-BB75-3ECF7F8C700D}" destId="{B4D8C5E7-E59B-4D8F-A511-82E4AB0CBDC9}" srcOrd="0" destOrd="0" presId="urn:diagrams.loki3.com/VaryingWidthList+Icon"/>
    <dgm:cxn modelId="{B9BE1071-2030-4849-AB7B-2284746ACD47}" srcId="{65328FCB-BF4E-42FC-BA7A-D98192C0BD4F}" destId="{3D8B0F5F-DB13-4EF2-ABD2-691B5683CEBD}" srcOrd="2" destOrd="0" parTransId="{190E3744-8CD0-4897-955A-0171D9CA0A1F}" sibTransId="{8D171839-F95A-4265-A904-3560B7268145}"/>
    <dgm:cxn modelId="{449AC1A0-3F35-4225-82E7-0ADB4C0A7309}" type="presOf" srcId="{65328FCB-BF4E-42FC-BA7A-D98192C0BD4F}" destId="{6540CC81-34B4-40B0-A24D-D821346984ED}" srcOrd="0" destOrd="0" presId="urn:diagrams.loki3.com/VaryingWidthList+Icon"/>
    <dgm:cxn modelId="{55D15CAD-782F-433F-A946-B964CFFABD9C}" srcId="{65328FCB-BF4E-42FC-BA7A-D98192C0BD4F}" destId="{62590FE9-3DE1-4209-BEDA-1ED739753021}" srcOrd="1" destOrd="0" parTransId="{576C6655-C12C-4B34-931B-B706BDA9470B}" sibTransId="{30953884-17BD-4CCD-BCA2-51DD87F5E946}"/>
    <dgm:cxn modelId="{0946CCB7-AE94-4AC5-A645-B1D64DC5040B}" srcId="{65328FCB-BF4E-42FC-BA7A-D98192C0BD4F}" destId="{E2901A08-914B-483F-BB75-3ECF7F8C700D}" srcOrd="0" destOrd="0" parTransId="{B3EBC009-FFBA-4E9B-B22C-A5A194B37D81}" sibTransId="{715C00A9-18D6-4172-9B18-4860C8A3DF4B}"/>
    <dgm:cxn modelId="{656C29D3-42A7-4841-BAE9-62C8E2BC3002}" type="presOf" srcId="{3D8B0F5F-DB13-4EF2-ABD2-691B5683CEBD}" destId="{D1A2E869-648C-49CB-A224-353B31948EEF}" srcOrd="0" destOrd="0" presId="urn:diagrams.loki3.com/VaryingWidthList+Icon"/>
    <dgm:cxn modelId="{9B0503E2-3E99-4621-91E9-DCF98971B12C}" type="presOf" srcId="{62590FE9-3DE1-4209-BEDA-1ED739753021}" destId="{3F060473-52F7-4C6A-822D-1176FEF44F8B}" srcOrd="0" destOrd="0" presId="urn:diagrams.loki3.com/VaryingWidthList+Icon"/>
    <dgm:cxn modelId="{A4CB3E6E-68E6-41E8-BA80-95637287F8FD}" type="presParOf" srcId="{6540CC81-34B4-40B0-A24D-D821346984ED}" destId="{B4D8C5E7-E59B-4D8F-A511-82E4AB0CBDC9}" srcOrd="0" destOrd="0" presId="urn:diagrams.loki3.com/VaryingWidthList+Icon"/>
    <dgm:cxn modelId="{9FDB70E2-120E-4072-968A-27D3264602EE}" type="presParOf" srcId="{6540CC81-34B4-40B0-A24D-D821346984ED}" destId="{569B2BB6-744A-447E-868A-1FD3714E06D0}" srcOrd="1" destOrd="0" presId="urn:diagrams.loki3.com/VaryingWidthList+Icon"/>
    <dgm:cxn modelId="{5E441D8F-A02C-4A53-A56F-BF0B898558B3}" type="presParOf" srcId="{6540CC81-34B4-40B0-A24D-D821346984ED}" destId="{3F060473-52F7-4C6A-822D-1176FEF44F8B}" srcOrd="2" destOrd="0" presId="urn:diagrams.loki3.com/VaryingWidthList+Icon"/>
    <dgm:cxn modelId="{EA742B1B-01B2-4FAA-993B-AC61D6C53DDC}" type="presParOf" srcId="{6540CC81-34B4-40B0-A24D-D821346984ED}" destId="{EFEB94C7-9B6E-45B7-897D-D2DA50ACD27A}" srcOrd="3" destOrd="0" presId="urn:diagrams.loki3.com/VaryingWidthList+Icon"/>
    <dgm:cxn modelId="{E3B64874-D05F-4BEC-A46C-F1CC461A8CFE}" type="presParOf" srcId="{6540CC81-34B4-40B0-A24D-D821346984ED}" destId="{D1A2E869-648C-49CB-A224-353B31948EEF}" srcOrd="4" destOrd="0" presId="urn:diagrams.loki3.com/VaryingWidth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93F73E-B7D8-4D8B-94B3-09926A675131}"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2AD9A745-4BFE-45CA-A63B-30208B7855E2}">
      <dgm:prSet phldrT="[Text]"/>
      <dgm:spPr>
        <a:solidFill>
          <a:srgbClr val="7030A0"/>
        </a:solidFill>
      </dgm:spPr>
      <dgm:t>
        <a:bodyPr/>
        <a:lstStyle/>
        <a:p>
          <a:r>
            <a:rPr lang="en-US" dirty="0"/>
            <a:t>Veterans Justice</a:t>
          </a:r>
        </a:p>
      </dgm:t>
    </dgm:pt>
    <dgm:pt modelId="{F91372C0-1361-4B00-B15B-036DE029DC2C}" type="parTrans" cxnId="{B6A1CA2B-C502-420D-B479-69760817A82C}">
      <dgm:prSet/>
      <dgm:spPr/>
      <dgm:t>
        <a:bodyPr/>
        <a:lstStyle/>
        <a:p>
          <a:endParaRPr lang="en-US"/>
        </a:p>
      </dgm:t>
    </dgm:pt>
    <dgm:pt modelId="{C53EBD0D-67A5-4712-9943-465F7E8552AC}" type="sibTrans" cxnId="{B6A1CA2B-C502-420D-B479-69760817A82C}">
      <dgm:prSet/>
      <dgm:spPr/>
      <dgm:t>
        <a:bodyPr/>
        <a:lstStyle/>
        <a:p>
          <a:endParaRPr lang="en-US"/>
        </a:p>
      </dgm:t>
    </dgm:pt>
    <dgm:pt modelId="{4EC3BA93-1BFA-4138-9334-09F46FFCF53E}">
      <dgm:prSet phldrT="[Text]"/>
      <dgm:spPr>
        <a:solidFill>
          <a:srgbClr val="7030A0"/>
        </a:solidFill>
      </dgm:spPr>
      <dgm:t>
        <a:bodyPr/>
        <a:lstStyle/>
        <a:p>
          <a:r>
            <a:rPr lang="en-US" dirty="0"/>
            <a:t>Access to Benefits</a:t>
          </a:r>
        </a:p>
      </dgm:t>
    </dgm:pt>
    <dgm:pt modelId="{FC0F7236-6575-466E-9857-4C2ECCFFCF8B}" type="parTrans" cxnId="{901E4C73-7BFD-4D2C-9BEC-961CFA67CC1E}">
      <dgm:prSet/>
      <dgm:spPr/>
      <dgm:t>
        <a:bodyPr/>
        <a:lstStyle/>
        <a:p>
          <a:endParaRPr lang="en-US"/>
        </a:p>
      </dgm:t>
    </dgm:pt>
    <dgm:pt modelId="{2D19F890-433D-46C4-986D-B7CB55561195}" type="sibTrans" cxnId="{901E4C73-7BFD-4D2C-9BEC-961CFA67CC1E}">
      <dgm:prSet/>
      <dgm:spPr/>
      <dgm:t>
        <a:bodyPr/>
        <a:lstStyle/>
        <a:p>
          <a:endParaRPr lang="en-US"/>
        </a:p>
      </dgm:t>
    </dgm:pt>
    <dgm:pt modelId="{2C6DD071-73A1-4267-9445-E72CD12B9CBA}">
      <dgm:prSet phldrT="[Text]"/>
      <dgm:spPr>
        <a:solidFill>
          <a:srgbClr val="7030A0"/>
        </a:solidFill>
      </dgm:spPr>
      <dgm:t>
        <a:bodyPr/>
        <a:lstStyle/>
        <a:p>
          <a:r>
            <a:rPr lang="en-US" dirty="0"/>
            <a:t>Disability</a:t>
          </a:r>
        </a:p>
      </dgm:t>
    </dgm:pt>
    <dgm:pt modelId="{ED644542-D325-4B4C-BCA7-E19A82C1699B}" type="parTrans" cxnId="{B51DB4A3-643D-4EF6-A7F9-E79ED4B34F2C}">
      <dgm:prSet/>
      <dgm:spPr/>
      <dgm:t>
        <a:bodyPr/>
        <a:lstStyle/>
        <a:p>
          <a:endParaRPr lang="en-US"/>
        </a:p>
      </dgm:t>
    </dgm:pt>
    <dgm:pt modelId="{479E89FE-FEE3-4C71-B41D-C2F0B7BD885D}" type="sibTrans" cxnId="{B51DB4A3-643D-4EF6-A7F9-E79ED4B34F2C}">
      <dgm:prSet/>
      <dgm:spPr/>
      <dgm:t>
        <a:bodyPr/>
        <a:lstStyle/>
        <a:p>
          <a:endParaRPr lang="en-US"/>
        </a:p>
      </dgm:t>
    </dgm:pt>
    <dgm:pt modelId="{77F9874C-60DF-444B-B20E-52919A4869C6}">
      <dgm:prSet phldrT="[Text]"/>
      <dgm:spPr>
        <a:solidFill>
          <a:srgbClr val="7030A0"/>
        </a:solidFill>
      </dgm:spPr>
      <dgm:t>
        <a:bodyPr/>
        <a:lstStyle/>
        <a:p>
          <a:r>
            <a:rPr lang="en-US" dirty="0"/>
            <a:t>Education</a:t>
          </a:r>
        </a:p>
      </dgm:t>
    </dgm:pt>
    <dgm:pt modelId="{3C807831-A9E8-4A2A-B27E-8D3721A196A6}" type="parTrans" cxnId="{06878D6D-4869-49C5-BF9E-B4767FF01C82}">
      <dgm:prSet/>
      <dgm:spPr/>
      <dgm:t>
        <a:bodyPr/>
        <a:lstStyle/>
        <a:p>
          <a:endParaRPr lang="en-US"/>
        </a:p>
      </dgm:t>
    </dgm:pt>
    <dgm:pt modelId="{0242059F-7C95-49B3-8448-DCD51FAF7283}" type="sibTrans" cxnId="{06878D6D-4869-49C5-BF9E-B4767FF01C82}">
      <dgm:prSet/>
      <dgm:spPr/>
      <dgm:t>
        <a:bodyPr/>
        <a:lstStyle/>
        <a:p>
          <a:endParaRPr lang="en-US"/>
        </a:p>
      </dgm:t>
    </dgm:pt>
    <dgm:pt modelId="{18D73B7F-0D7A-4D86-9770-419CC8AEDBDA}">
      <dgm:prSet phldrT="[Text]"/>
      <dgm:spPr>
        <a:solidFill>
          <a:srgbClr val="333399"/>
        </a:solidFill>
      </dgm:spPr>
      <dgm:t>
        <a:bodyPr/>
        <a:lstStyle/>
        <a:p>
          <a:r>
            <a:rPr lang="en-US" dirty="0"/>
            <a:t>Immigration</a:t>
          </a:r>
        </a:p>
      </dgm:t>
    </dgm:pt>
    <dgm:pt modelId="{412FEF33-065D-489B-8AC0-03CEFE5120CE}" type="parTrans" cxnId="{75984401-5663-4807-A7FF-9BA3EE5E2A63}">
      <dgm:prSet/>
      <dgm:spPr/>
      <dgm:t>
        <a:bodyPr/>
        <a:lstStyle/>
        <a:p>
          <a:endParaRPr lang="en-US"/>
        </a:p>
      </dgm:t>
    </dgm:pt>
    <dgm:pt modelId="{0EAAED91-AC33-43FB-BC25-C45827625E67}" type="sibTrans" cxnId="{75984401-5663-4807-A7FF-9BA3EE5E2A63}">
      <dgm:prSet/>
      <dgm:spPr/>
      <dgm:t>
        <a:bodyPr/>
        <a:lstStyle/>
        <a:p>
          <a:endParaRPr lang="en-US"/>
        </a:p>
      </dgm:t>
    </dgm:pt>
    <dgm:pt modelId="{C5EAF4CC-3912-4866-9081-66F95D0FC72E}">
      <dgm:prSet phldrT="[Text]"/>
      <dgm:spPr>
        <a:solidFill>
          <a:srgbClr val="333399"/>
        </a:solidFill>
      </dgm:spPr>
      <dgm:t>
        <a:bodyPr/>
        <a:lstStyle/>
        <a:p>
          <a:r>
            <a:rPr lang="en-US" dirty="0"/>
            <a:t>Anti-Discrimination Work</a:t>
          </a:r>
        </a:p>
      </dgm:t>
    </dgm:pt>
    <dgm:pt modelId="{3D264AAB-DEF7-4CAC-8B77-E15EB92D1ACD}" type="parTrans" cxnId="{6E2B25B7-C147-4920-BEC7-46733E206487}">
      <dgm:prSet/>
      <dgm:spPr/>
      <dgm:t>
        <a:bodyPr/>
        <a:lstStyle/>
        <a:p>
          <a:endParaRPr lang="en-US"/>
        </a:p>
      </dgm:t>
    </dgm:pt>
    <dgm:pt modelId="{B61B48AA-EA0C-422E-A464-DE90D0D67205}" type="sibTrans" cxnId="{6E2B25B7-C147-4920-BEC7-46733E206487}">
      <dgm:prSet/>
      <dgm:spPr/>
      <dgm:t>
        <a:bodyPr/>
        <a:lstStyle/>
        <a:p>
          <a:endParaRPr lang="en-US"/>
        </a:p>
      </dgm:t>
    </dgm:pt>
    <dgm:pt modelId="{FEE34D7A-173C-47C7-82EE-E9D12D644D5C}">
      <dgm:prSet phldrT="[Text]"/>
      <dgm:spPr>
        <a:solidFill>
          <a:srgbClr val="333399"/>
        </a:solidFill>
      </dgm:spPr>
      <dgm:t>
        <a:bodyPr/>
        <a:lstStyle/>
        <a:p>
          <a:r>
            <a:rPr lang="en-US" dirty="0"/>
            <a:t>Disaster Relief</a:t>
          </a:r>
        </a:p>
      </dgm:t>
    </dgm:pt>
    <dgm:pt modelId="{5A9187F5-49B9-4881-BF60-EEE143DBF4E2}" type="parTrans" cxnId="{8A6483F4-5F26-4331-ACB2-E73F15DD2DF5}">
      <dgm:prSet/>
      <dgm:spPr/>
      <dgm:t>
        <a:bodyPr/>
        <a:lstStyle/>
        <a:p>
          <a:endParaRPr lang="en-US"/>
        </a:p>
      </dgm:t>
    </dgm:pt>
    <dgm:pt modelId="{3DB76C4F-CF48-48AB-AD72-73F6FFDE90C6}" type="sibTrans" cxnId="{8A6483F4-5F26-4331-ACB2-E73F15DD2DF5}">
      <dgm:prSet/>
      <dgm:spPr/>
      <dgm:t>
        <a:bodyPr/>
        <a:lstStyle/>
        <a:p>
          <a:endParaRPr lang="en-US"/>
        </a:p>
      </dgm:t>
    </dgm:pt>
    <dgm:pt modelId="{DF015F98-B26C-4D18-83BC-6310CEDECF55}">
      <dgm:prSet phldrT="[Text]"/>
      <dgm:spPr>
        <a:solidFill>
          <a:srgbClr val="333399"/>
        </a:solidFill>
      </dgm:spPr>
      <dgm:t>
        <a:bodyPr/>
        <a:lstStyle/>
        <a:p>
          <a:r>
            <a:rPr lang="en-US" dirty="0"/>
            <a:t>LGBTQ/HIV</a:t>
          </a:r>
        </a:p>
      </dgm:t>
    </dgm:pt>
    <dgm:pt modelId="{BE6787FE-456A-48AE-A554-2D44649ACFDE}" type="parTrans" cxnId="{CE3987CB-3F56-458B-8033-87C100D7A848}">
      <dgm:prSet/>
      <dgm:spPr/>
      <dgm:t>
        <a:bodyPr/>
        <a:lstStyle/>
        <a:p>
          <a:endParaRPr lang="en-US"/>
        </a:p>
      </dgm:t>
    </dgm:pt>
    <dgm:pt modelId="{E080B295-109C-480D-A758-55910CAE004E}" type="sibTrans" cxnId="{CE3987CB-3F56-458B-8033-87C100D7A848}">
      <dgm:prSet/>
      <dgm:spPr/>
      <dgm:t>
        <a:bodyPr/>
        <a:lstStyle/>
        <a:p>
          <a:endParaRPr lang="en-US"/>
        </a:p>
      </dgm:t>
    </dgm:pt>
    <dgm:pt modelId="{E21E31D3-69A1-467F-B666-155F36DADB01}">
      <dgm:prSet phldrT="[Text]"/>
      <dgm:spPr>
        <a:solidFill>
          <a:srgbClr val="0070C0"/>
        </a:solidFill>
      </dgm:spPr>
      <dgm:t>
        <a:bodyPr/>
        <a:lstStyle/>
        <a:p>
          <a:r>
            <a:rPr lang="en-US" dirty="0"/>
            <a:t>Consumer Rights</a:t>
          </a:r>
        </a:p>
      </dgm:t>
    </dgm:pt>
    <dgm:pt modelId="{13148C83-F84B-48B6-A209-64FB30337F62}" type="parTrans" cxnId="{3DD22F8F-B70C-4C3B-834A-BE572C8329AB}">
      <dgm:prSet/>
      <dgm:spPr/>
      <dgm:t>
        <a:bodyPr/>
        <a:lstStyle/>
        <a:p>
          <a:endParaRPr lang="en-US"/>
        </a:p>
      </dgm:t>
    </dgm:pt>
    <dgm:pt modelId="{DF179D85-D426-40C5-BF55-245FF49D6EDA}" type="sibTrans" cxnId="{3DD22F8F-B70C-4C3B-834A-BE572C8329AB}">
      <dgm:prSet/>
      <dgm:spPr/>
      <dgm:t>
        <a:bodyPr/>
        <a:lstStyle/>
        <a:p>
          <a:endParaRPr lang="en-US"/>
        </a:p>
      </dgm:t>
    </dgm:pt>
    <dgm:pt modelId="{8FAB192A-E79F-4FD3-B283-36DFE8566AB8}">
      <dgm:prSet phldrT="[Text]"/>
      <dgm:spPr>
        <a:solidFill>
          <a:srgbClr val="0070C0"/>
        </a:solidFill>
      </dgm:spPr>
      <dgm:t>
        <a:bodyPr/>
        <a:lstStyle/>
        <a:p>
          <a:r>
            <a:rPr lang="en-US" dirty="0"/>
            <a:t>Housing</a:t>
          </a:r>
        </a:p>
      </dgm:t>
    </dgm:pt>
    <dgm:pt modelId="{2424E08E-5542-4D26-987F-93BBB22394ED}" type="parTrans" cxnId="{15D8AF39-EA8F-41E5-970D-3A8F3DD3AAE4}">
      <dgm:prSet/>
      <dgm:spPr/>
      <dgm:t>
        <a:bodyPr/>
        <a:lstStyle/>
        <a:p>
          <a:endParaRPr lang="en-US"/>
        </a:p>
      </dgm:t>
    </dgm:pt>
    <dgm:pt modelId="{3B9F5ED7-476E-42CE-B640-9F166C1A6089}" type="sibTrans" cxnId="{15D8AF39-EA8F-41E5-970D-3A8F3DD3AAE4}">
      <dgm:prSet/>
      <dgm:spPr/>
      <dgm:t>
        <a:bodyPr/>
        <a:lstStyle/>
        <a:p>
          <a:endParaRPr lang="en-US"/>
        </a:p>
      </dgm:t>
    </dgm:pt>
    <dgm:pt modelId="{5F378888-0936-48BD-BC71-19CF633ADE68}">
      <dgm:prSet phldrT="[Text]"/>
      <dgm:spPr>
        <a:solidFill>
          <a:srgbClr val="0070C0"/>
        </a:solidFill>
      </dgm:spPr>
      <dgm:t>
        <a:bodyPr/>
        <a:lstStyle/>
        <a:p>
          <a:r>
            <a:rPr lang="en-US" dirty="0"/>
            <a:t>Employment</a:t>
          </a:r>
        </a:p>
      </dgm:t>
    </dgm:pt>
    <dgm:pt modelId="{D4D64C1C-157A-4DA8-BD41-BA760A307F22}" type="parTrans" cxnId="{C214E9B6-DC98-4D34-AE9A-EDAE5C086096}">
      <dgm:prSet/>
      <dgm:spPr/>
      <dgm:t>
        <a:bodyPr/>
        <a:lstStyle/>
        <a:p>
          <a:endParaRPr lang="en-US"/>
        </a:p>
      </dgm:t>
    </dgm:pt>
    <dgm:pt modelId="{02B2190F-56CC-49AA-B3F9-60F5FF6D1DBC}" type="sibTrans" cxnId="{C214E9B6-DC98-4D34-AE9A-EDAE5C086096}">
      <dgm:prSet/>
      <dgm:spPr/>
      <dgm:t>
        <a:bodyPr/>
        <a:lstStyle/>
        <a:p>
          <a:endParaRPr lang="en-US"/>
        </a:p>
      </dgm:t>
    </dgm:pt>
    <dgm:pt modelId="{4C58B9BF-A3F4-4D34-B3D7-50BA8E912102}">
      <dgm:prSet phldrT="[Text]"/>
      <dgm:spPr>
        <a:solidFill>
          <a:srgbClr val="0070C0"/>
        </a:solidFill>
      </dgm:spPr>
      <dgm:t>
        <a:bodyPr/>
        <a:lstStyle/>
        <a:p>
          <a:r>
            <a:rPr lang="en-US" dirty="0"/>
            <a:t>Family Law</a:t>
          </a:r>
        </a:p>
      </dgm:t>
    </dgm:pt>
    <dgm:pt modelId="{81BFDB10-7B2B-409E-91B6-9CDB7A5B7FEE}" type="parTrans" cxnId="{5141C5D3-CEDB-4657-B037-01D7534563A7}">
      <dgm:prSet/>
      <dgm:spPr/>
      <dgm:t>
        <a:bodyPr/>
        <a:lstStyle/>
        <a:p>
          <a:endParaRPr lang="en-US"/>
        </a:p>
      </dgm:t>
    </dgm:pt>
    <dgm:pt modelId="{15F665B5-5AA6-4728-B28A-528F8AF777D0}" type="sibTrans" cxnId="{5141C5D3-CEDB-4657-B037-01D7534563A7}">
      <dgm:prSet/>
      <dgm:spPr/>
      <dgm:t>
        <a:bodyPr/>
        <a:lstStyle/>
        <a:p>
          <a:endParaRPr lang="en-US"/>
        </a:p>
      </dgm:t>
    </dgm:pt>
    <dgm:pt modelId="{00A96A87-90B7-4FEE-906C-BFC5AB25E393}" type="pres">
      <dgm:prSet presAssocID="{4D93F73E-B7D8-4D8B-94B3-09926A675131}" presName="diagram" presStyleCnt="0">
        <dgm:presLayoutVars>
          <dgm:dir/>
          <dgm:resizeHandles val="exact"/>
        </dgm:presLayoutVars>
      </dgm:prSet>
      <dgm:spPr/>
    </dgm:pt>
    <dgm:pt modelId="{C558386B-7894-40B9-A01A-CA0EB9BC203E}" type="pres">
      <dgm:prSet presAssocID="{2AD9A745-4BFE-45CA-A63B-30208B7855E2}" presName="node" presStyleLbl="node1" presStyleIdx="0" presStyleCnt="12">
        <dgm:presLayoutVars>
          <dgm:bulletEnabled val="1"/>
        </dgm:presLayoutVars>
      </dgm:prSet>
      <dgm:spPr/>
    </dgm:pt>
    <dgm:pt modelId="{F8777D08-3BC4-4759-A2F6-7F8898A08468}" type="pres">
      <dgm:prSet presAssocID="{C53EBD0D-67A5-4712-9943-465F7E8552AC}" presName="sibTrans" presStyleCnt="0"/>
      <dgm:spPr/>
    </dgm:pt>
    <dgm:pt modelId="{D9AD6EDD-984E-4FFE-A0AB-DD14ED20EFCC}" type="pres">
      <dgm:prSet presAssocID="{4EC3BA93-1BFA-4138-9334-09F46FFCF53E}" presName="node" presStyleLbl="node1" presStyleIdx="1" presStyleCnt="12">
        <dgm:presLayoutVars>
          <dgm:bulletEnabled val="1"/>
        </dgm:presLayoutVars>
      </dgm:prSet>
      <dgm:spPr/>
    </dgm:pt>
    <dgm:pt modelId="{01EF2938-3143-4984-934D-C7C157251B96}" type="pres">
      <dgm:prSet presAssocID="{2D19F890-433D-46C4-986D-B7CB55561195}" presName="sibTrans" presStyleCnt="0"/>
      <dgm:spPr/>
    </dgm:pt>
    <dgm:pt modelId="{5147D2CE-D4BE-441A-9AE9-53A97009A022}" type="pres">
      <dgm:prSet presAssocID="{2C6DD071-73A1-4267-9445-E72CD12B9CBA}" presName="node" presStyleLbl="node1" presStyleIdx="2" presStyleCnt="12" custLinFactNeighborX="-334" custLinFactNeighborY="-120">
        <dgm:presLayoutVars>
          <dgm:bulletEnabled val="1"/>
        </dgm:presLayoutVars>
      </dgm:prSet>
      <dgm:spPr/>
    </dgm:pt>
    <dgm:pt modelId="{C68CC35A-5C80-401B-BAA5-D0AFDC0A59E6}" type="pres">
      <dgm:prSet presAssocID="{479E89FE-FEE3-4C71-B41D-C2F0B7BD885D}" presName="sibTrans" presStyleCnt="0"/>
      <dgm:spPr/>
    </dgm:pt>
    <dgm:pt modelId="{C2B779A7-B232-4FE9-B24A-EB55CC773E74}" type="pres">
      <dgm:prSet presAssocID="{77F9874C-60DF-444B-B20E-52919A4869C6}" presName="node" presStyleLbl="node1" presStyleIdx="3" presStyleCnt="12">
        <dgm:presLayoutVars>
          <dgm:bulletEnabled val="1"/>
        </dgm:presLayoutVars>
      </dgm:prSet>
      <dgm:spPr/>
    </dgm:pt>
    <dgm:pt modelId="{C119BDA7-54D8-4F5D-86C2-AC00A15AB293}" type="pres">
      <dgm:prSet presAssocID="{0242059F-7C95-49B3-8448-DCD51FAF7283}" presName="sibTrans" presStyleCnt="0"/>
      <dgm:spPr/>
    </dgm:pt>
    <dgm:pt modelId="{C0711BA8-BD7D-4361-B891-94A31D7EA648}" type="pres">
      <dgm:prSet presAssocID="{18D73B7F-0D7A-4D86-9770-419CC8AEDBDA}" presName="node" presStyleLbl="node1" presStyleIdx="4" presStyleCnt="12">
        <dgm:presLayoutVars>
          <dgm:bulletEnabled val="1"/>
        </dgm:presLayoutVars>
      </dgm:prSet>
      <dgm:spPr/>
    </dgm:pt>
    <dgm:pt modelId="{5616AE8D-CAB5-4D85-A47C-EBF079AA273A}" type="pres">
      <dgm:prSet presAssocID="{0EAAED91-AC33-43FB-BC25-C45827625E67}" presName="sibTrans" presStyleCnt="0"/>
      <dgm:spPr/>
    </dgm:pt>
    <dgm:pt modelId="{D1C40A26-E885-43CB-8D2C-441544207C36}" type="pres">
      <dgm:prSet presAssocID="{C5EAF4CC-3912-4866-9081-66F95D0FC72E}" presName="node" presStyleLbl="node1" presStyleIdx="5" presStyleCnt="12">
        <dgm:presLayoutVars>
          <dgm:bulletEnabled val="1"/>
        </dgm:presLayoutVars>
      </dgm:prSet>
      <dgm:spPr/>
    </dgm:pt>
    <dgm:pt modelId="{CD0C7C85-A3EF-41FE-8C87-9DA63063C4C9}" type="pres">
      <dgm:prSet presAssocID="{B61B48AA-EA0C-422E-A464-DE90D0D67205}" presName="sibTrans" presStyleCnt="0"/>
      <dgm:spPr/>
    </dgm:pt>
    <dgm:pt modelId="{A57D9082-822A-414C-A035-C42F7F189F83}" type="pres">
      <dgm:prSet presAssocID="{FEE34D7A-173C-47C7-82EE-E9D12D644D5C}" presName="node" presStyleLbl="node1" presStyleIdx="6" presStyleCnt="12" custLinFactNeighborX="332" custLinFactNeighborY="-909">
        <dgm:presLayoutVars>
          <dgm:bulletEnabled val="1"/>
        </dgm:presLayoutVars>
      </dgm:prSet>
      <dgm:spPr/>
    </dgm:pt>
    <dgm:pt modelId="{171D5C11-F550-42CF-949B-AF6A8213EDCF}" type="pres">
      <dgm:prSet presAssocID="{3DB76C4F-CF48-48AB-AD72-73F6FFDE90C6}" presName="sibTrans" presStyleCnt="0"/>
      <dgm:spPr/>
    </dgm:pt>
    <dgm:pt modelId="{80351370-5686-4F8F-8BBF-CF2A69575B3C}" type="pres">
      <dgm:prSet presAssocID="{DF015F98-B26C-4D18-83BC-6310CEDECF55}" presName="node" presStyleLbl="node1" presStyleIdx="7" presStyleCnt="12">
        <dgm:presLayoutVars>
          <dgm:bulletEnabled val="1"/>
        </dgm:presLayoutVars>
      </dgm:prSet>
      <dgm:spPr/>
    </dgm:pt>
    <dgm:pt modelId="{6BB06992-DDC5-4715-85A3-E174181DCDDF}" type="pres">
      <dgm:prSet presAssocID="{E080B295-109C-480D-A758-55910CAE004E}" presName="sibTrans" presStyleCnt="0"/>
      <dgm:spPr/>
    </dgm:pt>
    <dgm:pt modelId="{425CFB02-9B77-4DE1-8251-BBD103ED5881}" type="pres">
      <dgm:prSet presAssocID="{E21E31D3-69A1-467F-B666-155F36DADB01}" presName="node" presStyleLbl="node1" presStyleIdx="8" presStyleCnt="12" custLinFactNeighborX="-2087" custLinFactNeighborY="-662">
        <dgm:presLayoutVars>
          <dgm:bulletEnabled val="1"/>
        </dgm:presLayoutVars>
      </dgm:prSet>
      <dgm:spPr/>
    </dgm:pt>
    <dgm:pt modelId="{5E95E6F2-9EFF-4245-B7DE-1B295243A4C0}" type="pres">
      <dgm:prSet presAssocID="{DF179D85-D426-40C5-BF55-245FF49D6EDA}" presName="sibTrans" presStyleCnt="0"/>
      <dgm:spPr/>
    </dgm:pt>
    <dgm:pt modelId="{F6D06712-9CBB-483F-A452-5683F65EA483}" type="pres">
      <dgm:prSet presAssocID="{8FAB192A-E79F-4FD3-B283-36DFE8566AB8}" presName="node" presStyleLbl="node1" presStyleIdx="9" presStyleCnt="12" custLinFactNeighborX="1421" custLinFactNeighborY="2646">
        <dgm:presLayoutVars>
          <dgm:bulletEnabled val="1"/>
        </dgm:presLayoutVars>
      </dgm:prSet>
      <dgm:spPr/>
    </dgm:pt>
    <dgm:pt modelId="{414B5700-6CC3-40C2-9D3C-9DF2D2D6AF6E}" type="pres">
      <dgm:prSet presAssocID="{3B9F5ED7-476E-42CE-B640-9F166C1A6089}" presName="sibTrans" presStyleCnt="0"/>
      <dgm:spPr/>
    </dgm:pt>
    <dgm:pt modelId="{6B5D4C46-28BD-45C8-BE3F-6815A5E2E802}" type="pres">
      <dgm:prSet presAssocID="{5F378888-0936-48BD-BC71-19CF633ADE68}" presName="node" presStyleLbl="node1" presStyleIdx="10" presStyleCnt="12" custLinFactNeighborX="1891" custLinFactNeighborY="3961">
        <dgm:presLayoutVars>
          <dgm:bulletEnabled val="1"/>
        </dgm:presLayoutVars>
      </dgm:prSet>
      <dgm:spPr/>
    </dgm:pt>
    <dgm:pt modelId="{FA04F894-C56A-4870-B2A9-5240E7D5AD78}" type="pres">
      <dgm:prSet presAssocID="{02B2190F-56CC-49AA-B3F9-60F5FF6D1DBC}" presName="sibTrans" presStyleCnt="0"/>
      <dgm:spPr/>
    </dgm:pt>
    <dgm:pt modelId="{E0950C16-9A38-4EC9-A4AD-469C1238DD9A}" type="pres">
      <dgm:prSet presAssocID="{4C58B9BF-A3F4-4D34-B3D7-50BA8E912102}" presName="node" presStyleLbl="node1" presStyleIdx="11" presStyleCnt="12" custLinFactNeighborX="126" custLinFactNeighborY="4306">
        <dgm:presLayoutVars>
          <dgm:bulletEnabled val="1"/>
        </dgm:presLayoutVars>
      </dgm:prSet>
      <dgm:spPr/>
    </dgm:pt>
  </dgm:ptLst>
  <dgm:cxnLst>
    <dgm:cxn modelId="{75984401-5663-4807-A7FF-9BA3EE5E2A63}" srcId="{4D93F73E-B7D8-4D8B-94B3-09926A675131}" destId="{18D73B7F-0D7A-4D86-9770-419CC8AEDBDA}" srcOrd="4" destOrd="0" parTransId="{412FEF33-065D-489B-8AC0-03CEFE5120CE}" sibTransId="{0EAAED91-AC33-43FB-BC25-C45827625E67}"/>
    <dgm:cxn modelId="{1F0F6D03-604A-4308-BB9B-B4EB79FD34CE}" type="presOf" srcId="{18D73B7F-0D7A-4D86-9770-419CC8AEDBDA}" destId="{C0711BA8-BD7D-4361-B891-94A31D7EA648}" srcOrd="0" destOrd="0" presId="urn:microsoft.com/office/officeart/2005/8/layout/default"/>
    <dgm:cxn modelId="{F224F518-A373-45D7-A6C4-E99435451247}" type="presOf" srcId="{5F378888-0936-48BD-BC71-19CF633ADE68}" destId="{6B5D4C46-28BD-45C8-BE3F-6815A5E2E802}" srcOrd="0" destOrd="0" presId="urn:microsoft.com/office/officeart/2005/8/layout/default"/>
    <dgm:cxn modelId="{B6A1CA2B-C502-420D-B479-69760817A82C}" srcId="{4D93F73E-B7D8-4D8B-94B3-09926A675131}" destId="{2AD9A745-4BFE-45CA-A63B-30208B7855E2}" srcOrd="0" destOrd="0" parTransId="{F91372C0-1361-4B00-B15B-036DE029DC2C}" sibTransId="{C53EBD0D-67A5-4712-9943-465F7E8552AC}"/>
    <dgm:cxn modelId="{57793D2C-4C8E-4382-AA46-C455C8834CD0}" type="presOf" srcId="{4D93F73E-B7D8-4D8B-94B3-09926A675131}" destId="{00A96A87-90B7-4FEE-906C-BFC5AB25E393}" srcOrd="0" destOrd="0" presId="urn:microsoft.com/office/officeart/2005/8/layout/default"/>
    <dgm:cxn modelId="{15D8AF39-EA8F-41E5-970D-3A8F3DD3AAE4}" srcId="{4D93F73E-B7D8-4D8B-94B3-09926A675131}" destId="{8FAB192A-E79F-4FD3-B283-36DFE8566AB8}" srcOrd="9" destOrd="0" parTransId="{2424E08E-5542-4D26-987F-93BBB22394ED}" sibTransId="{3B9F5ED7-476E-42CE-B640-9F166C1A6089}"/>
    <dgm:cxn modelId="{510F2042-36F8-4D01-958B-2F21FAB07661}" type="presOf" srcId="{77F9874C-60DF-444B-B20E-52919A4869C6}" destId="{C2B779A7-B232-4FE9-B24A-EB55CC773E74}" srcOrd="0" destOrd="0" presId="urn:microsoft.com/office/officeart/2005/8/layout/default"/>
    <dgm:cxn modelId="{06878D6D-4869-49C5-BF9E-B4767FF01C82}" srcId="{4D93F73E-B7D8-4D8B-94B3-09926A675131}" destId="{77F9874C-60DF-444B-B20E-52919A4869C6}" srcOrd="3" destOrd="0" parTransId="{3C807831-A9E8-4A2A-B27E-8D3721A196A6}" sibTransId="{0242059F-7C95-49B3-8448-DCD51FAF7283}"/>
    <dgm:cxn modelId="{305FC650-49F3-49AD-BE55-368888D7842F}" type="presOf" srcId="{4C58B9BF-A3F4-4D34-B3D7-50BA8E912102}" destId="{E0950C16-9A38-4EC9-A4AD-469C1238DD9A}" srcOrd="0" destOrd="0" presId="urn:microsoft.com/office/officeart/2005/8/layout/default"/>
    <dgm:cxn modelId="{901E4C73-7BFD-4D2C-9BEC-961CFA67CC1E}" srcId="{4D93F73E-B7D8-4D8B-94B3-09926A675131}" destId="{4EC3BA93-1BFA-4138-9334-09F46FFCF53E}" srcOrd="1" destOrd="0" parTransId="{FC0F7236-6575-466E-9857-4C2ECCFFCF8B}" sibTransId="{2D19F890-433D-46C4-986D-B7CB55561195}"/>
    <dgm:cxn modelId="{8EC2A65A-6CF7-453C-B7DF-3EE83054D0C7}" type="presOf" srcId="{2AD9A745-4BFE-45CA-A63B-30208B7855E2}" destId="{C558386B-7894-40B9-A01A-CA0EB9BC203E}" srcOrd="0" destOrd="0" presId="urn:microsoft.com/office/officeart/2005/8/layout/default"/>
    <dgm:cxn modelId="{3DD22F8F-B70C-4C3B-834A-BE572C8329AB}" srcId="{4D93F73E-B7D8-4D8B-94B3-09926A675131}" destId="{E21E31D3-69A1-467F-B666-155F36DADB01}" srcOrd="8" destOrd="0" parTransId="{13148C83-F84B-48B6-A209-64FB30337F62}" sibTransId="{DF179D85-D426-40C5-BF55-245FF49D6EDA}"/>
    <dgm:cxn modelId="{0EA21294-C75E-438D-8508-D77B3B19D0C7}" type="presOf" srcId="{8FAB192A-E79F-4FD3-B283-36DFE8566AB8}" destId="{F6D06712-9CBB-483F-A452-5683F65EA483}" srcOrd="0" destOrd="0" presId="urn:microsoft.com/office/officeart/2005/8/layout/default"/>
    <dgm:cxn modelId="{B51DB4A3-643D-4EF6-A7F9-E79ED4B34F2C}" srcId="{4D93F73E-B7D8-4D8B-94B3-09926A675131}" destId="{2C6DD071-73A1-4267-9445-E72CD12B9CBA}" srcOrd="2" destOrd="0" parTransId="{ED644542-D325-4B4C-BCA7-E19A82C1699B}" sibTransId="{479E89FE-FEE3-4C71-B41D-C2F0B7BD885D}"/>
    <dgm:cxn modelId="{C214E9B6-DC98-4D34-AE9A-EDAE5C086096}" srcId="{4D93F73E-B7D8-4D8B-94B3-09926A675131}" destId="{5F378888-0936-48BD-BC71-19CF633ADE68}" srcOrd="10" destOrd="0" parTransId="{D4D64C1C-157A-4DA8-BD41-BA760A307F22}" sibTransId="{02B2190F-56CC-49AA-B3F9-60F5FF6D1DBC}"/>
    <dgm:cxn modelId="{6E2B25B7-C147-4920-BEC7-46733E206487}" srcId="{4D93F73E-B7D8-4D8B-94B3-09926A675131}" destId="{C5EAF4CC-3912-4866-9081-66F95D0FC72E}" srcOrd="5" destOrd="0" parTransId="{3D264AAB-DEF7-4CAC-8B77-E15EB92D1ACD}" sibTransId="{B61B48AA-EA0C-422E-A464-DE90D0D67205}"/>
    <dgm:cxn modelId="{CE3987CB-3F56-458B-8033-87C100D7A848}" srcId="{4D93F73E-B7D8-4D8B-94B3-09926A675131}" destId="{DF015F98-B26C-4D18-83BC-6310CEDECF55}" srcOrd="7" destOrd="0" parTransId="{BE6787FE-456A-48AE-A554-2D44649ACFDE}" sibTransId="{E080B295-109C-480D-A758-55910CAE004E}"/>
    <dgm:cxn modelId="{5141C5D3-CEDB-4657-B037-01D7534563A7}" srcId="{4D93F73E-B7D8-4D8B-94B3-09926A675131}" destId="{4C58B9BF-A3F4-4D34-B3D7-50BA8E912102}" srcOrd="11" destOrd="0" parTransId="{81BFDB10-7B2B-409E-91B6-9CDB7A5B7FEE}" sibTransId="{15F665B5-5AA6-4728-B28A-528F8AF777D0}"/>
    <dgm:cxn modelId="{918D53D8-662D-4A8B-828C-B41B50936227}" type="presOf" srcId="{2C6DD071-73A1-4267-9445-E72CD12B9CBA}" destId="{5147D2CE-D4BE-441A-9AE9-53A97009A022}" srcOrd="0" destOrd="0" presId="urn:microsoft.com/office/officeart/2005/8/layout/default"/>
    <dgm:cxn modelId="{34E1A9D9-9F80-4298-ABD1-84E6C526D635}" type="presOf" srcId="{4EC3BA93-1BFA-4138-9334-09F46FFCF53E}" destId="{D9AD6EDD-984E-4FFE-A0AB-DD14ED20EFCC}" srcOrd="0" destOrd="0" presId="urn:microsoft.com/office/officeart/2005/8/layout/default"/>
    <dgm:cxn modelId="{F9010DE4-0618-41A1-B733-7E18A07CB89F}" type="presOf" srcId="{FEE34D7A-173C-47C7-82EE-E9D12D644D5C}" destId="{A57D9082-822A-414C-A035-C42F7F189F83}" srcOrd="0" destOrd="0" presId="urn:microsoft.com/office/officeart/2005/8/layout/default"/>
    <dgm:cxn modelId="{031C80E7-EC46-41B6-823C-4C89C636F5D9}" type="presOf" srcId="{DF015F98-B26C-4D18-83BC-6310CEDECF55}" destId="{80351370-5686-4F8F-8BBF-CF2A69575B3C}" srcOrd="0" destOrd="0" presId="urn:microsoft.com/office/officeart/2005/8/layout/default"/>
    <dgm:cxn modelId="{6DA606E9-EB3A-47C3-99CE-3E25ED1092BD}" type="presOf" srcId="{C5EAF4CC-3912-4866-9081-66F95D0FC72E}" destId="{D1C40A26-E885-43CB-8D2C-441544207C36}" srcOrd="0" destOrd="0" presId="urn:microsoft.com/office/officeart/2005/8/layout/default"/>
    <dgm:cxn modelId="{AF17BEF3-47C0-4D50-AA0A-09E561E82705}" type="presOf" srcId="{E21E31D3-69A1-467F-B666-155F36DADB01}" destId="{425CFB02-9B77-4DE1-8251-BBD103ED5881}" srcOrd="0" destOrd="0" presId="urn:microsoft.com/office/officeart/2005/8/layout/default"/>
    <dgm:cxn modelId="{8A6483F4-5F26-4331-ACB2-E73F15DD2DF5}" srcId="{4D93F73E-B7D8-4D8B-94B3-09926A675131}" destId="{FEE34D7A-173C-47C7-82EE-E9D12D644D5C}" srcOrd="6" destOrd="0" parTransId="{5A9187F5-49B9-4881-BF60-EEE143DBF4E2}" sibTransId="{3DB76C4F-CF48-48AB-AD72-73F6FFDE90C6}"/>
    <dgm:cxn modelId="{662CD0AC-8DC5-4901-B075-C54F4EDC5BA5}" type="presParOf" srcId="{00A96A87-90B7-4FEE-906C-BFC5AB25E393}" destId="{C558386B-7894-40B9-A01A-CA0EB9BC203E}" srcOrd="0" destOrd="0" presId="urn:microsoft.com/office/officeart/2005/8/layout/default"/>
    <dgm:cxn modelId="{6EDE7D68-0124-4564-BA98-31C600BB6215}" type="presParOf" srcId="{00A96A87-90B7-4FEE-906C-BFC5AB25E393}" destId="{F8777D08-3BC4-4759-A2F6-7F8898A08468}" srcOrd="1" destOrd="0" presId="urn:microsoft.com/office/officeart/2005/8/layout/default"/>
    <dgm:cxn modelId="{7A6ADD45-81DA-4D5A-B13D-B400B844110C}" type="presParOf" srcId="{00A96A87-90B7-4FEE-906C-BFC5AB25E393}" destId="{D9AD6EDD-984E-4FFE-A0AB-DD14ED20EFCC}" srcOrd="2" destOrd="0" presId="urn:microsoft.com/office/officeart/2005/8/layout/default"/>
    <dgm:cxn modelId="{0E3D4946-6F13-401B-97E2-088EF1589FFE}" type="presParOf" srcId="{00A96A87-90B7-4FEE-906C-BFC5AB25E393}" destId="{01EF2938-3143-4984-934D-C7C157251B96}" srcOrd="3" destOrd="0" presId="urn:microsoft.com/office/officeart/2005/8/layout/default"/>
    <dgm:cxn modelId="{F906F75E-07DF-4F03-9173-87050109EBAA}" type="presParOf" srcId="{00A96A87-90B7-4FEE-906C-BFC5AB25E393}" destId="{5147D2CE-D4BE-441A-9AE9-53A97009A022}" srcOrd="4" destOrd="0" presId="urn:microsoft.com/office/officeart/2005/8/layout/default"/>
    <dgm:cxn modelId="{DF5B9AF3-B94A-445C-B8CE-893F9110A259}" type="presParOf" srcId="{00A96A87-90B7-4FEE-906C-BFC5AB25E393}" destId="{C68CC35A-5C80-401B-BAA5-D0AFDC0A59E6}" srcOrd="5" destOrd="0" presId="urn:microsoft.com/office/officeart/2005/8/layout/default"/>
    <dgm:cxn modelId="{A2DFB36E-C783-4362-B396-13270AFEE709}" type="presParOf" srcId="{00A96A87-90B7-4FEE-906C-BFC5AB25E393}" destId="{C2B779A7-B232-4FE9-B24A-EB55CC773E74}" srcOrd="6" destOrd="0" presId="urn:microsoft.com/office/officeart/2005/8/layout/default"/>
    <dgm:cxn modelId="{21F9AA99-6193-4F9A-BA54-ACC2DBD241F2}" type="presParOf" srcId="{00A96A87-90B7-4FEE-906C-BFC5AB25E393}" destId="{C119BDA7-54D8-4F5D-86C2-AC00A15AB293}" srcOrd="7" destOrd="0" presId="urn:microsoft.com/office/officeart/2005/8/layout/default"/>
    <dgm:cxn modelId="{B43B026D-2B6C-454E-9A53-AC5F0BAFF3D1}" type="presParOf" srcId="{00A96A87-90B7-4FEE-906C-BFC5AB25E393}" destId="{C0711BA8-BD7D-4361-B891-94A31D7EA648}" srcOrd="8" destOrd="0" presId="urn:microsoft.com/office/officeart/2005/8/layout/default"/>
    <dgm:cxn modelId="{142A94B5-19D9-44D7-9A3D-3DF93A3E1066}" type="presParOf" srcId="{00A96A87-90B7-4FEE-906C-BFC5AB25E393}" destId="{5616AE8D-CAB5-4D85-A47C-EBF079AA273A}" srcOrd="9" destOrd="0" presId="urn:microsoft.com/office/officeart/2005/8/layout/default"/>
    <dgm:cxn modelId="{40D04D65-C8F5-4D1F-B8F2-D4407D90CDAD}" type="presParOf" srcId="{00A96A87-90B7-4FEE-906C-BFC5AB25E393}" destId="{D1C40A26-E885-43CB-8D2C-441544207C36}" srcOrd="10" destOrd="0" presId="urn:microsoft.com/office/officeart/2005/8/layout/default"/>
    <dgm:cxn modelId="{31474DB9-0628-4D89-956E-49C3FA960F93}" type="presParOf" srcId="{00A96A87-90B7-4FEE-906C-BFC5AB25E393}" destId="{CD0C7C85-A3EF-41FE-8C87-9DA63063C4C9}" srcOrd="11" destOrd="0" presId="urn:microsoft.com/office/officeart/2005/8/layout/default"/>
    <dgm:cxn modelId="{7C090ED1-4EFF-45B5-8705-35C1E17E5551}" type="presParOf" srcId="{00A96A87-90B7-4FEE-906C-BFC5AB25E393}" destId="{A57D9082-822A-414C-A035-C42F7F189F83}" srcOrd="12" destOrd="0" presId="urn:microsoft.com/office/officeart/2005/8/layout/default"/>
    <dgm:cxn modelId="{E34FA763-2B89-4BF9-9550-D67F9497C1A5}" type="presParOf" srcId="{00A96A87-90B7-4FEE-906C-BFC5AB25E393}" destId="{171D5C11-F550-42CF-949B-AF6A8213EDCF}" srcOrd="13" destOrd="0" presId="urn:microsoft.com/office/officeart/2005/8/layout/default"/>
    <dgm:cxn modelId="{3CBB3218-D659-40C0-8CD2-4AC4AF28EC04}" type="presParOf" srcId="{00A96A87-90B7-4FEE-906C-BFC5AB25E393}" destId="{80351370-5686-4F8F-8BBF-CF2A69575B3C}" srcOrd="14" destOrd="0" presId="urn:microsoft.com/office/officeart/2005/8/layout/default"/>
    <dgm:cxn modelId="{2064E599-B87D-4B97-AE64-EFF9092B9628}" type="presParOf" srcId="{00A96A87-90B7-4FEE-906C-BFC5AB25E393}" destId="{6BB06992-DDC5-4715-85A3-E174181DCDDF}" srcOrd="15" destOrd="0" presId="urn:microsoft.com/office/officeart/2005/8/layout/default"/>
    <dgm:cxn modelId="{F46BF674-FD8D-4ED0-836D-0E1840B4A41A}" type="presParOf" srcId="{00A96A87-90B7-4FEE-906C-BFC5AB25E393}" destId="{425CFB02-9B77-4DE1-8251-BBD103ED5881}" srcOrd="16" destOrd="0" presId="urn:microsoft.com/office/officeart/2005/8/layout/default"/>
    <dgm:cxn modelId="{BC8273A4-40C6-46B6-9CFD-C2C457ED6861}" type="presParOf" srcId="{00A96A87-90B7-4FEE-906C-BFC5AB25E393}" destId="{5E95E6F2-9EFF-4245-B7DE-1B295243A4C0}" srcOrd="17" destOrd="0" presId="urn:microsoft.com/office/officeart/2005/8/layout/default"/>
    <dgm:cxn modelId="{3B1DFE08-24DB-403B-B478-15A826D00A8E}" type="presParOf" srcId="{00A96A87-90B7-4FEE-906C-BFC5AB25E393}" destId="{F6D06712-9CBB-483F-A452-5683F65EA483}" srcOrd="18" destOrd="0" presId="urn:microsoft.com/office/officeart/2005/8/layout/default"/>
    <dgm:cxn modelId="{D1CE72BC-896F-49E4-B858-55A4AEE30BD2}" type="presParOf" srcId="{00A96A87-90B7-4FEE-906C-BFC5AB25E393}" destId="{414B5700-6CC3-40C2-9D3C-9DF2D2D6AF6E}" srcOrd="19" destOrd="0" presId="urn:microsoft.com/office/officeart/2005/8/layout/default"/>
    <dgm:cxn modelId="{E8328CB7-854C-46E5-9FCC-436C5884E335}" type="presParOf" srcId="{00A96A87-90B7-4FEE-906C-BFC5AB25E393}" destId="{6B5D4C46-28BD-45C8-BE3F-6815A5E2E802}" srcOrd="20" destOrd="0" presId="urn:microsoft.com/office/officeart/2005/8/layout/default"/>
    <dgm:cxn modelId="{0D1EDEDC-695B-4870-BE27-A628E83B62D3}" type="presParOf" srcId="{00A96A87-90B7-4FEE-906C-BFC5AB25E393}" destId="{FA04F894-C56A-4870-B2A9-5240E7D5AD78}" srcOrd="21" destOrd="0" presId="urn:microsoft.com/office/officeart/2005/8/layout/default"/>
    <dgm:cxn modelId="{8C6457CE-1C3C-4D33-AF0E-CC90295D9B7A}" type="presParOf" srcId="{00A96A87-90B7-4FEE-906C-BFC5AB25E393}" destId="{E0950C16-9A38-4EC9-A4AD-469C1238DD9A}"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EE5005-F4B1-482C-A6EE-B31E1D0518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EE56BA-2985-4961-B443-CF425AD630E6}">
      <dgm:prSet/>
      <dgm:spPr/>
      <dgm:t>
        <a:bodyPr/>
        <a:lstStyle/>
        <a:p>
          <a:pPr rtl="0"/>
          <a:r>
            <a:rPr lang="en-US" b="0" dirty="0"/>
            <a:t>Low-income New Yorkers, usually at or below 200% of poverty.</a:t>
          </a:r>
          <a:endParaRPr lang="en-US" dirty="0"/>
        </a:p>
      </dgm:t>
    </dgm:pt>
    <dgm:pt modelId="{FD52D149-B633-49AF-8D67-32C9EAC9A676}" type="parTrans" cxnId="{062C2AAC-7A21-4D12-9769-6450CBEF946D}">
      <dgm:prSet/>
      <dgm:spPr/>
      <dgm:t>
        <a:bodyPr/>
        <a:lstStyle/>
        <a:p>
          <a:endParaRPr lang="en-US"/>
        </a:p>
      </dgm:t>
    </dgm:pt>
    <dgm:pt modelId="{324D193B-D382-4D32-A716-34C6389595C3}" type="sibTrans" cxnId="{062C2AAC-7A21-4D12-9769-6450CBEF946D}">
      <dgm:prSet/>
      <dgm:spPr/>
      <dgm:t>
        <a:bodyPr/>
        <a:lstStyle/>
        <a:p>
          <a:endParaRPr lang="en-US"/>
        </a:p>
      </dgm:t>
    </dgm:pt>
    <dgm:pt modelId="{8A6A49A8-8ED8-4D42-8786-745DC0E4DD6C}">
      <dgm:prSet/>
      <dgm:spPr/>
      <dgm:t>
        <a:bodyPr/>
        <a:lstStyle/>
        <a:p>
          <a:pPr rtl="0"/>
          <a:r>
            <a:rPr lang="en-US" b="0" dirty="0"/>
            <a:t>Federal poverty line = approximately </a:t>
          </a:r>
          <a:r>
            <a:rPr lang="en-US" b="1" dirty="0">
              <a:solidFill>
                <a:srgbClr val="FFC000"/>
              </a:solidFill>
            </a:rPr>
            <a:t>$</a:t>
          </a:r>
          <a:r>
            <a:rPr lang="en-US" b="1" dirty="0">
              <a:solidFill>
                <a:srgbClr val="FFC000"/>
              </a:solidFill>
              <a:latin typeface="Aptos Display" panose="02110004020202020204"/>
            </a:rPr>
            <a:t>15,960</a:t>
          </a:r>
          <a:r>
            <a:rPr lang="en-US" b="1" dirty="0">
              <a:solidFill>
                <a:srgbClr val="FFC000"/>
              </a:solidFill>
            </a:rPr>
            <a:t> </a:t>
          </a:r>
          <a:r>
            <a:rPr lang="en-US" b="0" dirty="0"/>
            <a:t>for an individual.</a:t>
          </a:r>
          <a:endParaRPr lang="en-US" dirty="0"/>
        </a:p>
      </dgm:t>
    </dgm:pt>
    <dgm:pt modelId="{0705B0C9-B4D6-418E-8849-A317F2BAF851}" type="parTrans" cxnId="{635002F0-1BAD-4D8A-A917-D8C71F1DE71E}">
      <dgm:prSet/>
      <dgm:spPr/>
      <dgm:t>
        <a:bodyPr/>
        <a:lstStyle/>
        <a:p>
          <a:endParaRPr lang="en-US"/>
        </a:p>
      </dgm:t>
    </dgm:pt>
    <dgm:pt modelId="{C8CAFA20-8259-42A5-BF75-8C674EA102FB}" type="sibTrans" cxnId="{635002F0-1BAD-4D8A-A917-D8C71F1DE71E}">
      <dgm:prSet/>
      <dgm:spPr/>
      <dgm:t>
        <a:bodyPr/>
        <a:lstStyle/>
        <a:p>
          <a:endParaRPr lang="en-US"/>
        </a:p>
      </dgm:t>
    </dgm:pt>
    <dgm:pt modelId="{DD5A8972-EE74-4C64-A480-9C8BCC744F1D}">
      <dgm:prSet/>
      <dgm:spPr/>
      <dgm:t>
        <a:bodyPr/>
        <a:lstStyle/>
        <a:p>
          <a:pPr rtl="0"/>
          <a:r>
            <a:rPr lang="en-US" b="1" dirty="0">
              <a:solidFill>
                <a:srgbClr val="FFC000"/>
              </a:solidFill>
            </a:rPr>
            <a:t>2 million </a:t>
          </a:r>
          <a:r>
            <a:rPr lang="en-US" b="0" dirty="0"/>
            <a:t>New Yorkers live at or below 100% of the poverty line.</a:t>
          </a:r>
          <a:endParaRPr lang="en-US" dirty="0"/>
        </a:p>
      </dgm:t>
    </dgm:pt>
    <dgm:pt modelId="{ADF3D365-6CE8-42A5-9C87-77752C3E6694}" type="parTrans" cxnId="{EE5991AA-F72A-4548-9CDD-C4F26CA6994B}">
      <dgm:prSet/>
      <dgm:spPr/>
      <dgm:t>
        <a:bodyPr/>
        <a:lstStyle/>
        <a:p>
          <a:endParaRPr lang="en-US"/>
        </a:p>
      </dgm:t>
    </dgm:pt>
    <dgm:pt modelId="{FAE7C4A2-F38F-40D5-A3E1-8AF446C688AF}" type="sibTrans" cxnId="{EE5991AA-F72A-4548-9CDD-C4F26CA6994B}">
      <dgm:prSet/>
      <dgm:spPr/>
      <dgm:t>
        <a:bodyPr/>
        <a:lstStyle/>
        <a:p>
          <a:endParaRPr lang="en-US"/>
        </a:p>
      </dgm:t>
    </dgm:pt>
    <dgm:pt modelId="{66364C2A-191B-4DA7-BADE-56D623E10F76}">
      <dgm:prSet/>
      <dgm:spPr/>
      <dgm:t>
        <a:bodyPr/>
        <a:lstStyle/>
        <a:p>
          <a:pPr rtl="0"/>
          <a:r>
            <a:rPr lang="en-US" b="1" dirty="0">
              <a:solidFill>
                <a:srgbClr val="FFC000"/>
              </a:solidFill>
            </a:rPr>
            <a:t>4.6 million </a:t>
          </a:r>
          <a:r>
            <a:rPr lang="en-US" b="0" dirty="0"/>
            <a:t>New Yorkers live at or below 200% of the poverty line.</a:t>
          </a:r>
          <a:endParaRPr lang="en-US" dirty="0"/>
        </a:p>
      </dgm:t>
    </dgm:pt>
    <dgm:pt modelId="{9FFFE8B8-0069-4AC5-9D4B-87C1C9344BAD}" type="parTrans" cxnId="{C07C3213-AAA5-45FB-A685-1FB9E7F5AB7F}">
      <dgm:prSet/>
      <dgm:spPr/>
      <dgm:t>
        <a:bodyPr/>
        <a:lstStyle/>
        <a:p>
          <a:endParaRPr lang="en-US"/>
        </a:p>
      </dgm:t>
    </dgm:pt>
    <dgm:pt modelId="{523DF5B7-A6C9-4D27-A7C4-DEDC808FA1A0}" type="sibTrans" cxnId="{C07C3213-AAA5-45FB-A685-1FB9E7F5AB7F}">
      <dgm:prSet/>
      <dgm:spPr/>
      <dgm:t>
        <a:bodyPr/>
        <a:lstStyle/>
        <a:p>
          <a:endParaRPr lang="en-US"/>
        </a:p>
      </dgm:t>
    </dgm:pt>
    <dgm:pt modelId="{490910DC-3F7C-4590-8D17-B2EE98068963}" type="pres">
      <dgm:prSet presAssocID="{02EE5005-F4B1-482C-A6EE-B31E1D05189E}" presName="linear" presStyleCnt="0">
        <dgm:presLayoutVars>
          <dgm:animLvl val="lvl"/>
          <dgm:resizeHandles val="exact"/>
        </dgm:presLayoutVars>
      </dgm:prSet>
      <dgm:spPr/>
    </dgm:pt>
    <dgm:pt modelId="{8BB91378-A5A1-4931-952F-9D268C2C3D3A}" type="pres">
      <dgm:prSet presAssocID="{93EE56BA-2985-4961-B443-CF425AD630E6}" presName="parentText" presStyleLbl="node1" presStyleIdx="0" presStyleCnt="4">
        <dgm:presLayoutVars>
          <dgm:chMax val="0"/>
          <dgm:bulletEnabled val="1"/>
        </dgm:presLayoutVars>
      </dgm:prSet>
      <dgm:spPr/>
    </dgm:pt>
    <dgm:pt modelId="{10853FBE-D599-431E-8099-DF39DBB65512}" type="pres">
      <dgm:prSet presAssocID="{324D193B-D382-4D32-A716-34C6389595C3}" presName="spacer" presStyleCnt="0"/>
      <dgm:spPr/>
    </dgm:pt>
    <dgm:pt modelId="{640DF843-D732-4FD3-B639-F90C7E6891C6}" type="pres">
      <dgm:prSet presAssocID="{8A6A49A8-8ED8-4D42-8786-745DC0E4DD6C}" presName="parentText" presStyleLbl="node1" presStyleIdx="1" presStyleCnt="4">
        <dgm:presLayoutVars>
          <dgm:chMax val="0"/>
          <dgm:bulletEnabled val="1"/>
        </dgm:presLayoutVars>
      </dgm:prSet>
      <dgm:spPr/>
    </dgm:pt>
    <dgm:pt modelId="{071E1174-F06C-435B-BD09-263AEA398224}" type="pres">
      <dgm:prSet presAssocID="{C8CAFA20-8259-42A5-BF75-8C674EA102FB}" presName="spacer" presStyleCnt="0"/>
      <dgm:spPr/>
    </dgm:pt>
    <dgm:pt modelId="{5E6C577E-E7CB-46C9-B1EC-E22B2240D9A3}" type="pres">
      <dgm:prSet presAssocID="{DD5A8972-EE74-4C64-A480-9C8BCC744F1D}" presName="parentText" presStyleLbl="node1" presStyleIdx="2" presStyleCnt="4">
        <dgm:presLayoutVars>
          <dgm:chMax val="0"/>
          <dgm:bulletEnabled val="1"/>
        </dgm:presLayoutVars>
      </dgm:prSet>
      <dgm:spPr/>
    </dgm:pt>
    <dgm:pt modelId="{484914AC-6422-49ED-AAF7-0DB534763AEF}" type="pres">
      <dgm:prSet presAssocID="{FAE7C4A2-F38F-40D5-A3E1-8AF446C688AF}" presName="spacer" presStyleCnt="0"/>
      <dgm:spPr/>
    </dgm:pt>
    <dgm:pt modelId="{01AE57D0-62EA-4D26-B2FC-F511F2D52E38}" type="pres">
      <dgm:prSet presAssocID="{66364C2A-191B-4DA7-BADE-56D623E10F76}" presName="parentText" presStyleLbl="node1" presStyleIdx="3" presStyleCnt="4">
        <dgm:presLayoutVars>
          <dgm:chMax val="0"/>
          <dgm:bulletEnabled val="1"/>
        </dgm:presLayoutVars>
      </dgm:prSet>
      <dgm:spPr/>
    </dgm:pt>
  </dgm:ptLst>
  <dgm:cxnLst>
    <dgm:cxn modelId="{C25B1F0D-5EA6-4AFF-9BF3-D153E7C9B67B}" type="presOf" srcId="{66364C2A-191B-4DA7-BADE-56D623E10F76}" destId="{01AE57D0-62EA-4D26-B2FC-F511F2D52E38}" srcOrd="0" destOrd="0" presId="urn:microsoft.com/office/officeart/2005/8/layout/vList2"/>
    <dgm:cxn modelId="{C07C3213-AAA5-45FB-A685-1FB9E7F5AB7F}" srcId="{02EE5005-F4B1-482C-A6EE-B31E1D05189E}" destId="{66364C2A-191B-4DA7-BADE-56D623E10F76}" srcOrd="3" destOrd="0" parTransId="{9FFFE8B8-0069-4AC5-9D4B-87C1C9344BAD}" sibTransId="{523DF5B7-A6C9-4D27-A7C4-DEDC808FA1A0}"/>
    <dgm:cxn modelId="{09754013-FF41-4069-9494-30EA21945355}" type="presOf" srcId="{8A6A49A8-8ED8-4D42-8786-745DC0E4DD6C}" destId="{640DF843-D732-4FD3-B639-F90C7E6891C6}" srcOrd="0" destOrd="0" presId="urn:microsoft.com/office/officeart/2005/8/layout/vList2"/>
    <dgm:cxn modelId="{AD1F8F14-4B66-4CB2-A391-69F4581C0177}" type="presOf" srcId="{DD5A8972-EE74-4C64-A480-9C8BCC744F1D}" destId="{5E6C577E-E7CB-46C9-B1EC-E22B2240D9A3}" srcOrd="0" destOrd="0" presId="urn:microsoft.com/office/officeart/2005/8/layout/vList2"/>
    <dgm:cxn modelId="{267E1922-797E-4DB4-962C-936D0A01D1B4}" type="presOf" srcId="{02EE5005-F4B1-482C-A6EE-B31E1D05189E}" destId="{490910DC-3F7C-4590-8D17-B2EE98068963}" srcOrd="0" destOrd="0" presId="urn:microsoft.com/office/officeart/2005/8/layout/vList2"/>
    <dgm:cxn modelId="{F65EC257-AFD9-4647-A757-DE6D7B8C41A9}" type="presOf" srcId="{93EE56BA-2985-4961-B443-CF425AD630E6}" destId="{8BB91378-A5A1-4931-952F-9D268C2C3D3A}" srcOrd="0" destOrd="0" presId="urn:microsoft.com/office/officeart/2005/8/layout/vList2"/>
    <dgm:cxn modelId="{EE5991AA-F72A-4548-9CDD-C4F26CA6994B}" srcId="{02EE5005-F4B1-482C-A6EE-B31E1D05189E}" destId="{DD5A8972-EE74-4C64-A480-9C8BCC744F1D}" srcOrd="2" destOrd="0" parTransId="{ADF3D365-6CE8-42A5-9C87-77752C3E6694}" sibTransId="{FAE7C4A2-F38F-40D5-A3E1-8AF446C688AF}"/>
    <dgm:cxn modelId="{062C2AAC-7A21-4D12-9769-6450CBEF946D}" srcId="{02EE5005-F4B1-482C-A6EE-B31E1D05189E}" destId="{93EE56BA-2985-4961-B443-CF425AD630E6}" srcOrd="0" destOrd="0" parTransId="{FD52D149-B633-49AF-8D67-32C9EAC9A676}" sibTransId="{324D193B-D382-4D32-A716-34C6389595C3}"/>
    <dgm:cxn modelId="{635002F0-1BAD-4D8A-A917-D8C71F1DE71E}" srcId="{02EE5005-F4B1-482C-A6EE-B31E1D05189E}" destId="{8A6A49A8-8ED8-4D42-8786-745DC0E4DD6C}" srcOrd="1" destOrd="0" parTransId="{0705B0C9-B4D6-418E-8849-A317F2BAF851}" sibTransId="{C8CAFA20-8259-42A5-BF75-8C674EA102FB}"/>
    <dgm:cxn modelId="{48C214B4-D656-46E2-9B06-A802B6B8FC1D}" type="presParOf" srcId="{490910DC-3F7C-4590-8D17-B2EE98068963}" destId="{8BB91378-A5A1-4931-952F-9D268C2C3D3A}" srcOrd="0" destOrd="0" presId="urn:microsoft.com/office/officeart/2005/8/layout/vList2"/>
    <dgm:cxn modelId="{E659163A-9A8D-400A-BFB3-FEFF84A8F7EE}" type="presParOf" srcId="{490910DC-3F7C-4590-8D17-B2EE98068963}" destId="{10853FBE-D599-431E-8099-DF39DBB65512}" srcOrd="1" destOrd="0" presId="urn:microsoft.com/office/officeart/2005/8/layout/vList2"/>
    <dgm:cxn modelId="{9197F623-C062-4156-8E40-1F059B5382ED}" type="presParOf" srcId="{490910DC-3F7C-4590-8D17-B2EE98068963}" destId="{640DF843-D732-4FD3-B639-F90C7E6891C6}" srcOrd="2" destOrd="0" presId="urn:microsoft.com/office/officeart/2005/8/layout/vList2"/>
    <dgm:cxn modelId="{0E614F72-2FAC-45F1-92F6-7811DF8C592D}" type="presParOf" srcId="{490910DC-3F7C-4590-8D17-B2EE98068963}" destId="{071E1174-F06C-435B-BD09-263AEA398224}" srcOrd="3" destOrd="0" presId="urn:microsoft.com/office/officeart/2005/8/layout/vList2"/>
    <dgm:cxn modelId="{D9541724-0103-46C4-A108-881548D8C77A}" type="presParOf" srcId="{490910DC-3F7C-4590-8D17-B2EE98068963}" destId="{5E6C577E-E7CB-46C9-B1EC-E22B2240D9A3}" srcOrd="4" destOrd="0" presId="urn:microsoft.com/office/officeart/2005/8/layout/vList2"/>
    <dgm:cxn modelId="{CC2014C8-3B53-4196-94B5-D4740087F328}" type="presParOf" srcId="{490910DC-3F7C-4590-8D17-B2EE98068963}" destId="{484914AC-6422-49ED-AAF7-0DB534763AEF}" srcOrd="5" destOrd="0" presId="urn:microsoft.com/office/officeart/2005/8/layout/vList2"/>
    <dgm:cxn modelId="{91D8EBE0-6A87-4FE4-A729-C4C30513C8C1}" type="presParOf" srcId="{490910DC-3F7C-4590-8D17-B2EE98068963}" destId="{01AE57D0-62EA-4D26-B2FC-F511F2D52E3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5DF812-661D-4946-8544-776A410C132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25043C97-EA23-4A94-8AE0-FBF24E9B6894}">
      <dgm:prSet/>
      <dgm:spPr/>
      <dgm:t>
        <a:bodyPr/>
        <a:lstStyle/>
        <a:p>
          <a:r>
            <a:rPr lang="en-US"/>
            <a:t>150+ clinics annually</a:t>
          </a:r>
        </a:p>
      </dgm:t>
    </dgm:pt>
    <dgm:pt modelId="{D91F5E41-5EC5-4793-BAA0-2F08A2BFB15A}" type="parTrans" cxnId="{B2751BAD-77EA-4E67-A7F4-EE7D26C6AF30}">
      <dgm:prSet/>
      <dgm:spPr/>
      <dgm:t>
        <a:bodyPr/>
        <a:lstStyle/>
        <a:p>
          <a:endParaRPr lang="en-US"/>
        </a:p>
      </dgm:t>
    </dgm:pt>
    <dgm:pt modelId="{212C4E6F-CB7B-4CE0-BFD1-6DD2E8584229}" type="sibTrans" cxnId="{B2751BAD-77EA-4E67-A7F4-EE7D26C6AF30}">
      <dgm:prSet/>
      <dgm:spPr/>
      <dgm:t>
        <a:bodyPr/>
        <a:lstStyle/>
        <a:p>
          <a:endParaRPr lang="en-US"/>
        </a:p>
      </dgm:t>
    </dgm:pt>
    <dgm:pt modelId="{75CFEF05-3110-46D8-931F-F86D5D42B70C}">
      <dgm:prSet/>
      <dgm:spPr/>
      <dgm:t>
        <a:bodyPr/>
        <a:lstStyle/>
        <a:p>
          <a:r>
            <a:rPr lang="en-US"/>
            <a:t>4,100+ pro bono cases handled annually by firms/corporations</a:t>
          </a:r>
        </a:p>
      </dgm:t>
    </dgm:pt>
    <dgm:pt modelId="{4AB5AA6F-6883-47EB-BB04-E792D5E43B79}" type="parTrans" cxnId="{F76047AC-FF08-42F1-84FE-E656465C39B5}">
      <dgm:prSet/>
      <dgm:spPr/>
      <dgm:t>
        <a:bodyPr/>
        <a:lstStyle/>
        <a:p>
          <a:endParaRPr lang="en-US"/>
        </a:p>
      </dgm:t>
    </dgm:pt>
    <dgm:pt modelId="{0F13FFE2-A766-4CDC-BE2C-D3EF9EC4A8C1}" type="sibTrans" cxnId="{F76047AC-FF08-42F1-84FE-E656465C39B5}">
      <dgm:prSet/>
      <dgm:spPr/>
      <dgm:t>
        <a:bodyPr/>
        <a:lstStyle/>
        <a:p>
          <a:endParaRPr lang="en-US"/>
        </a:p>
      </dgm:t>
    </dgm:pt>
    <dgm:pt modelId="{907F8AE1-B37C-46A0-B248-4828285D2826}">
      <dgm:prSet/>
      <dgm:spPr/>
      <dgm:t>
        <a:bodyPr/>
        <a:lstStyle/>
        <a:p>
          <a:r>
            <a:rPr lang="en-US"/>
            <a:t>100 firms and corporations</a:t>
          </a:r>
        </a:p>
      </dgm:t>
    </dgm:pt>
    <dgm:pt modelId="{4FD1D37E-CCBD-4F20-B9F1-478831E3C80C}" type="parTrans" cxnId="{722D8B97-406D-4160-B080-A0398D159183}">
      <dgm:prSet/>
      <dgm:spPr/>
      <dgm:t>
        <a:bodyPr/>
        <a:lstStyle/>
        <a:p>
          <a:endParaRPr lang="en-US"/>
        </a:p>
      </dgm:t>
    </dgm:pt>
    <dgm:pt modelId="{F418EB88-0A64-4CF5-A097-B30CF3528311}" type="sibTrans" cxnId="{722D8B97-406D-4160-B080-A0398D159183}">
      <dgm:prSet/>
      <dgm:spPr/>
      <dgm:t>
        <a:bodyPr/>
        <a:lstStyle/>
        <a:p>
          <a:endParaRPr lang="en-US"/>
        </a:p>
      </dgm:t>
    </dgm:pt>
    <dgm:pt modelId="{36B2FBD8-07FB-4845-9EE2-9A31F902E14B}">
      <dgm:prSet/>
      <dgm:spPr/>
      <dgm:t>
        <a:bodyPr/>
        <a:lstStyle/>
        <a:p>
          <a:r>
            <a:rPr lang="en-US"/>
            <a:t>4,750+ volunteers</a:t>
          </a:r>
        </a:p>
      </dgm:t>
    </dgm:pt>
    <dgm:pt modelId="{6654CEE4-118A-4710-9521-5562BA4CBC7E}" type="parTrans" cxnId="{6818D679-CF76-418E-8FD3-4E599DE07047}">
      <dgm:prSet/>
      <dgm:spPr/>
      <dgm:t>
        <a:bodyPr/>
        <a:lstStyle/>
        <a:p>
          <a:endParaRPr lang="en-US"/>
        </a:p>
      </dgm:t>
    </dgm:pt>
    <dgm:pt modelId="{FD5A7E3D-FD69-4A9B-B34A-25EBF3718A8F}" type="sibTrans" cxnId="{6818D679-CF76-418E-8FD3-4E599DE07047}">
      <dgm:prSet/>
      <dgm:spPr/>
      <dgm:t>
        <a:bodyPr/>
        <a:lstStyle/>
        <a:p>
          <a:endParaRPr lang="en-US"/>
        </a:p>
      </dgm:t>
    </dgm:pt>
    <dgm:pt modelId="{EAD97A56-61CB-40B4-91BF-F1B489E89BDD}">
      <dgm:prSet/>
      <dgm:spPr/>
      <dgm:t>
        <a:bodyPr/>
        <a:lstStyle/>
        <a:p>
          <a:r>
            <a:rPr lang="en-US"/>
            <a:t>$80M value of donated time</a:t>
          </a:r>
        </a:p>
      </dgm:t>
    </dgm:pt>
    <dgm:pt modelId="{4ACB3C0A-A6C4-4A46-AE5D-7A058020383B}" type="parTrans" cxnId="{71AD625B-8302-43EF-AF7F-11B2A12A9C74}">
      <dgm:prSet/>
      <dgm:spPr/>
      <dgm:t>
        <a:bodyPr/>
        <a:lstStyle/>
        <a:p>
          <a:endParaRPr lang="en-US"/>
        </a:p>
      </dgm:t>
    </dgm:pt>
    <dgm:pt modelId="{DA48C467-10F4-4C79-BDCD-27D4C91B8C68}" type="sibTrans" cxnId="{71AD625B-8302-43EF-AF7F-11B2A12A9C74}">
      <dgm:prSet/>
      <dgm:spPr/>
      <dgm:t>
        <a:bodyPr/>
        <a:lstStyle/>
        <a:p>
          <a:endParaRPr lang="en-US"/>
        </a:p>
      </dgm:t>
    </dgm:pt>
    <dgm:pt modelId="{CDA3B60C-4447-4725-B97B-A1399B34BBF4}" type="pres">
      <dgm:prSet presAssocID="{C85DF812-661D-4946-8544-776A410C132E}" presName="root" presStyleCnt="0">
        <dgm:presLayoutVars>
          <dgm:dir/>
          <dgm:resizeHandles val="exact"/>
        </dgm:presLayoutVars>
      </dgm:prSet>
      <dgm:spPr/>
    </dgm:pt>
    <dgm:pt modelId="{EF5EBE77-76B2-4A24-AD76-FB5F429AB0BA}" type="pres">
      <dgm:prSet presAssocID="{25043C97-EA23-4A94-8AE0-FBF24E9B6894}" presName="compNode" presStyleCnt="0"/>
      <dgm:spPr/>
    </dgm:pt>
    <dgm:pt modelId="{AAE61E3E-6125-4AEA-B9B6-08712E3585FE}" type="pres">
      <dgm:prSet presAssocID="{25043C97-EA23-4A94-8AE0-FBF24E9B6894}" presName="bgRect" presStyleLbl="bgShp" presStyleIdx="0" presStyleCnt="5"/>
      <dgm:spPr/>
    </dgm:pt>
    <dgm:pt modelId="{CD490BF7-C3C0-4260-9FA4-3ABF2EB8CE42}" type="pres">
      <dgm:prSet presAssocID="{25043C97-EA23-4A94-8AE0-FBF24E9B689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A5E77A95-37E9-47C5-A868-281859D37844}" type="pres">
      <dgm:prSet presAssocID="{25043C97-EA23-4A94-8AE0-FBF24E9B6894}" presName="spaceRect" presStyleCnt="0"/>
      <dgm:spPr/>
    </dgm:pt>
    <dgm:pt modelId="{96A07E6D-07BC-4C9E-99CB-76604ECF321D}" type="pres">
      <dgm:prSet presAssocID="{25043C97-EA23-4A94-8AE0-FBF24E9B6894}" presName="parTx" presStyleLbl="revTx" presStyleIdx="0" presStyleCnt="5">
        <dgm:presLayoutVars>
          <dgm:chMax val="0"/>
          <dgm:chPref val="0"/>
        </dgm:presLayoutVars>
      </dgm:prSet>
      <dgm:spPr/>
    </dgm:pt>
    <dgm:pt modelId="{BEEBB372-ABFA-45FE-8E7F-A3AECD202FB7}" type="pres">
      <dgm:prSet presAssocID="{212C4E6F-CB7B-4CE0-BFD1-6DD2E8584229}" presName="sibTrans" presStyleCnt="0"/>
      <dgm:spPr/>
    </dgm:pt>
    <dgm:pt modelId="{58E5F185-4349-4234-98F0-FF81FF3CE195}" type="pres">
      <dgm:prSet presAssocID="{75CFEF05-3110-46D8-931F-F86D5D42B70C}" presName="compNode" presStyleCnt="0"/>
      <dgm:spPr/>
    </dgm:pt>
    <dgm:pt modelId="{1AFE5092-6979-45BD-9EC0-4F3D804075D1}" type="pres">
      <dgm:prSet presAssocID="{75CFEF05-3110-46D8-931F-F86D5D42B70C}" presName="bgRect" presStyleLbl="bgShp" presStyleIdx="1" presStyleCnt="5"/>
      <dgm:spPr/>
    </dgm:pt>
    <dgm:pt modelId="{5EB23743-6EEC-416C-90DA-04146DFBED9D}" type="pres">
      <dgm:prSet presAssocID="{75CFEF05-3110-46D8-931F-F86D5D42B70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5933DB75-F6F1-481F-B747-B513AC979DBA}" type="pres">
      <dgm:prSet presAssocID="{75CFEF05-3110-46D8-931F-F86D5D42B70C}" presName="spaceRect" presStyleCnt="0"/>
      <dgm:spPr/>
    </dgm:pt>
    <dgm:pt modelId="{FB541D34-8859-4F65-823B-216CCB737EFF}" type="pres">
      <dgm:prSet presAssocID="{75CFEF05-3110-46D8-931F-F86D5D42B70C}" presName="parTx" presStyleLbl="revTx" presStyleIdx="1" presStyleCnt="5">
        <dgm:presLayoutVars>
          <dgm:chMax val="0"/>
          <dgm:chPref val="0"/>
        </dgm:presLayoutVars>
      </dgm:prSet>
      <dgm:spPr/>
    </dgm:pt>
    <dgm:pt modelId="{01649626-5D09-4801-A4C8-B253B2923B00}" type="pres">
      <dgm:prSet presAssocID="{0F13FFE2-A766-4CDC-BE2C-D3EF9EC4A8C1}" presName="sibTrans" presStyleCnt="0"/>
      <dgm:spPr/>
    </dgm:pt>
    <dgm:pt modelId="{615C8A70-F38D-4960-80A3-9CEEFBB5027F}" type="pres">
      <dgm:prSet presAssocID="{907F8AE1-B37C-46A0-B248-4828285D2826}" presName="compNode" presStyleCnt="0"/>
      <dgm:spPr/>
    </dgm:pt>
    <dgm:pt modelId="{A582AAE7-61AD-4D88-8E91-502AD79DBDA3}" type="pres">
      <dgm:prSet presAssocID="{907F8AE1-B37C-46A0-B248-4828285D2826}" presName="bgRect" presStyleLbl="bgShp" presStyleIdx="2" presStyleCnt="5"/>
      <dgm:spPr/>
    </dgm:pt>
    <dgm:pt modelId="{F94AD69F-F115-4A34-9834-7B6B3C7126BC}" type="pres">
      <dgm:prSet presAssocID="{907F8AE1-B37C-46A0-B248-4828285D282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ilding"/>
        </a:ext>
      </dgm:extLst>
    </dgm:pt>
    <dgm:pt modelId="{FB6C7AC2-8293-4CD5-945A-B889D6F7B589}" type="pres">
      <dgm:prSet presAssocID="{907F8AE1-B37C-46A0-B248-4828285D2826}" presName="spaceRect" presStyleCnt="0"/>
      <dgm:spPr/>
    </dgm:pt>
    <dgm:pt modelId="{B4716A56-E115-4F30-A0E0-05E2F87EA224}" type="pres">
      <dgm:prSet presAssocID="{907F8AE1-B37C-46A0-B248-4828285D2826}" presName="parTx" presStyleLbl="revTx" presStyleIdx="2" presStyleCnt="5">
        <dgm:presLayoutVars>
          <dgm:chMax val="0"/>
          <dgm:chPref val="0"/>
        </dgm:presLayoutVars>
      </dgm:prSet>
      <dgm:spPr/>
    </dgm:pt>
    <dgm:pt modelId="{895998FC-5CC2-4D79-8AC3-62295E936B52}" type="pres">
      <dgm:prSet presAssocID="{F418EB88-0A64-4CF5-A097-B30CF3528311}" presName="sibTrans" presStyleCnt="0"/>
      <dgm:spPr/>
    </dgm:pt>
    <dgm:pt modelId="{21148D46-1915-43BB-AD40-7EF5DE00E21A}" type="pres">
      <dgm:prSet presAssocID="{36B2FBD8-07FB-4845-9EE2-9A31F902E14B}" presName="compNode" presStyleCnt="0"/>
      <dgm:spPr/>
    </dgm:pt>
    <dgm:pt modelId="{D6D426B9-F4A0-4EB6-8216-7AA547DC6F51}" type="pres">
      <dgm:prSet presAssocID="{36B2FBD8-07FB-4845-9EE2-9A31F902E14B}" presName="bgRect" presStyleLbl="bgShp" presStyleIdx="3" presStyleCnt="5"/>
      <dgm:spPr/>
    </dgm:pt>
    <dgm:pt modelId="{EE973E68-F7AB-4097-9203-82489E998B30}" type="pres">
      <dgm:prSet presAssocID="{36B2FBD8-07FB-4845-9EE2-9A31F902E14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51E8F7EB-6D8C-4657-B030-DD85D4FF4512}" type="pres">
      <dgm:prSet presAssocID="{36B2FBD8-07FB-4845-9EE2-9A31F902E14B}" presName="spaceRect" presStyleCnt="0"/>
      <dgm:spPr/>
    </dgm:pt>
    <dgm:pt modelId="{78406CAB-2BB2-49C8-9A60-FFF6C29801A1}" type="pres">
      <dgm:prSet presAssocID="{36B2FBD8-07FB-4845-9EE2-9A31F902E14B}" presName="parTx" presStyleLbl="revTx" presStyleIdx="3" presStyleCnt="5">
        <dgm:presLayoutVars>
          <dgm:chMax val="0"/>
          <dgm:chPref val="0"/>
        </dgm:presLayoutVars>
      </dgm:prSet>
      <dgm:spPr/>
    </dgm:pt>
    <dgm:pt modelId="{10B86ABA-0174-4339-AECA-11C32ADF9A4E}" type="pres">
      <dgm:prSet presAssocID="{FD5A7E3D-FD69-4A9B-B34A-25EBF3718A8F}" presName="sibTrans" presStyleCnt="0"/>
      <dgm:spPr/>
    </dgm:pt>
    <dgm:pt modelId="{15FC5EBD-FA65-4B12-96A3-6DD0851C5600}" type="pres">
      <dgm:prSet presAssocID="{EAD97A56-61CB-40B4-91BF-F1B489E89BDD}" presName="compNode" presStyleCnt="0"/>
      <dgm:spPr/>
    </dgm:pt>
    <dgm:pt modelId="{30E7F74E-0453-46FB-A1C3-F83D3C5C45A2}" type="pres">
      <dgm:prSet presAssocID="{EAD97A56-61CB-40B4-91BF-F1B489E89BDD}" presName="bgRect" presStyleLbl="bgShp" presStyleIdx="4" presStyleCnt="5"/>
      <dgm:spPr/>
    </dgm:pt>
    <dgm:pt modelId="{3B107E47-9562-46F9-BFBE-9B0B43490E13}" type="pres">
      <dgm:prSet presAssocID="{EAD97A56-61CB-40B4-91BF-F1B489E89BD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B33F6E18-2C63-4953-A4CE-90ED8CF4CBDF}" type="pres">
      <dgm:prSet presAssocID="{EAD97A56-61CB-40B4-91BF-F1B489E89BDD}" presName="spaceRect" presStyleCnt="0"/>
      <dgm:spPr/>
    </dgm:pt>
    <dgm:pt modelId="{C6C63FF5-47EC-470D-AF2C-BE43840B0917}" type="pres">
      <dgm:prSet presAssocID="{EAD97A56-61CB-40B4-91BF-F1B489E89BDD}" presName="parTx" presStyleLbl="revTx" presStyleIdx="4" presStyleCnt="5">
        <dgm:presLayoutVars>
          <dgm:chMax val="0"/>
          <dgm:chPref val="0"/>
        </dgm:presLayoutVars>
      </dgm:prSet>
      <dgm:spPr/>
    </dgm:pt>
  </dgm:ptLst>
  <dgm:cxnLst>
    <dgm:cxn modelId="{DD799107-5DDD-A04A-88C1-1941DDC7758D}" type="presOf" srcId="{75CFEF05-3110-46D8-931F-F86D5D42B70C}" destId="{FB541D34-8859-4F65-823B-216CCB737EFF}" srcOrd="0" destOrd="0" presId="urn:microsoft.com/office/officeart/2018/2/layout/IconVerticalSolidList"/>
    <dgm:cxn modelId="{4EBFB60F-0C66-FE4A-A729-C9FA45F69527}" type="presOf" srcId="{EAD97A56-61CB-40B4-91BF-F1B489E89BDD}" destId="{C6C63FF5-47EC-470D-AF2C-BE43840B0917}" srcOrd="0" destOrd="0" presId="urn:microsoft.com/office/officeart/2018/2/layout/IconVerticalSolidList"/>
    <dgm:cxn modelId="{71AD625B-8302-43EF-AF7F-11B2A12A9C74}" srcId="{C85DF812-661D-4946-8544-776A410C132E}" destId="{EAD97A56-61CB-40B4-91BF-F1B489E89BDD}" srcOrd="4" destOrd="0" parTransId="{4ACB3C0A-A6C4-4A46-AE5D-7A058020383B}" sibTransId="{DA48C467-10F4-4C79-BDCD-27D4C91B8C68}"/>
    <dgm:cxn modelId="{FB5C324F-01E2-DB4E-BBEB-A0DA0FF894A1}" type="presOf" srcId="{907F8AE1-B37C-46A0-B248-4828285D2826}" destId="{B4716A56-E115-4F30-A0E0-05E2F87EA224}" srcOrd="0" destOrd="0" presId="urn:microsoft.com/office/officeart/2018/2/layout/IconVerticalSolidList"/>
    <dgm:cxn modelId="{6818D679-CF76-418E-8FD3-4E599DE07047}" srcId="{C85DF812-661D-4946-8544-776A410C132E}" destId="{36B2FBD8-07FB-4845-9EE2-9A31F902E14B}" srcOrd="3" destOrd="0" parTransId="{6654CEE4-118A-4710-9521-5562BA4CBC7E}" sibTransId="{FD5A7E3D-FD69-4A9B-B34A-25EBF3718A8F}"/>
    <dgm:cxn modelId="{722D8B97-406D-4160-B080-A0398D159183}" srcId="{C85DF812-661D-4946-8544-776A410C132E}" destId="{907F8AE1-B37C-46A0-B248-4828285D2826}" srcOrd="2" destOrd="0" parTransId="{4FD1D37E-CCBD-4F20-B9F1-478831E3C80C}" sibTransId="{F418EB88-0A64-4CF5-A097-B30CF3528311}"/>
    <dgm:cxn modelId="{F76047AC-FF08-42F1-84FE-E656465C39B5}" srcId="{C85DF812-661D-4946-8544-776A410C132E}" destId="{75CFEF05-3110-46D8-931F-F86D5D42B70C}" srcOrd="1" destOrd="0" parTransId="{4AB5AA6F-6883-47EB-BB04-E792D5E43B79}" sibTransId="{0F13FFE2-A766-4CDC-BE2C-D3EF9EC4A8C1}"/>
    <dgm:cxn modelId="{B2751BAD-77EA-4E67-A7F4-EE7D26C6AF30}" srcId="{C85DF812-661D-4946-8544-776A410C132E}" destId="{25043C97-EA23-4A94-8AE0-FBF24E9B6894}" srcOrd="0" destOrd="0" parTransId="{D91F5E41-5EC5-4793-BAA0-2F08A2BFB15A}" sibTransId="{212C4E6F-CB7B-4CE0-BFD1-6DD2E8584229}"/>
    <dgm:cxn modelId="{192B50B6-09B1-A146-9B11-164A7AE3253F}" type="presOf" srcId="{C85DF812-661D-4946-8544-776A410C132E}" destId="{CDA3B60C-4447-4725-B97B-A1399B34BBF4}" srcOrd="0" destOrd="0" presId="urn:microsoft.com/office/officeart/2018/2/layout/IconVerticalSolidList"/>
    <dgm:cxn modelId="{6F92BED2-B87E-E644-8D2A-0171243410DC}" type="presOf" srcId="{25043C97-EA23-4A94-8AE0-FBF24E9B6894}" destId="{96A07E6D-07BC-4C9E-99CB-76604ECF321D}" srcOrd="0" destOrd="0" presId="urn:microsoft.com/office/officeart/2018/2/layout/IconVerticalSolidList"/>
    <dgm:cxn modelId="{1A6290EF-7BB4-3D46-AC91-59491B9E912A}" type="presOf" srcId="{36B2FBD8-07FB-4845-9EE2-9A31F902E14B}" destId="{78406CAB-2BB2-49C8-9A60-FFF6C29801A1}" srcOrd="0" destOrd="0" presId="urn:microsoft.com/office/officeart/2018/2/layout/IconVerticalSolidList"/>
    <dgm:cxn modelId="{BA56D4B6-DE9C-2748-9FD3-244F02D4FC61}" type="presParOf" srcId="{CDA3B60C-4447-4725-B97B-A1399B34BBF4}" destId="{EF5EBE77-76B2-4A24-AD76-FB5F429AB0BA}" srcOrd="0" destOrd="0" presId="urn:microsoft.com/office/officeart/2018/2/layout/IconVerticalSolidList"/>
    <dgm:cxn modelId="{EC0912E1-7FD3-8F45-8BDA-82CC2CC85D00}" type="presParOf" srcId="{EF5EBE77-76B2-4A24-AD76-FB5F429AB0BA}" destId="{AAE61E3E-6125-4AEA-B9B6-08712E3585FE}" srcOrd="0" destOrd="0" presId="urn:microsoft.com/office/officeart/2018/2/layout/IconVerticalSolidList"/>
    <dgm:cxn modelId="{9E58AD66-5D28-FE47-8E7F-50E34F784D00}" type="presParOf" srcId="{EF5EBE77-76B2-4A24-AD76-FB5F429AB0BA}" destId="{CD490BF7-C3C0-4260-9FA4-3ABF2EB8CE42}" srcOrd="1" destOrd="0" presId="urn:microsoft.com/office/officeart/2018/2/layout/IconVerticalSolidList"/>
    <dgm:cxn modelId="{EE18E5F3-10AB-2B4C-9B49-7BBEB3CD1D55}" type="presParOf" srcId="{EF5EBE77-76B2-4A24-AD76-FB5F429AB0BA}" destId="{A5E77A95-37E9-47C5-A868-281859D37844}" srcOrd="2" destOrd="0" presId="urn:microsoft.com/office/officeart/2018/2/layout/IconVerticalSolidList"/>
    <dgm:cxn modelId="{A2D3D6F5-BD83-7545-9EED-05F1076DCAD0}" type="presParOf" srcId="{EF5EBE77-76B2-4A24-AD76-FB5F429AB0BA}" destId="{96A07E6D-07BC-4C9E-99CB-76604ECF321D}" srcOrd="3" destOrd="0" presId="urn:microsoft.com/office/officeart/2018/2/layout/IconVerticalSolidList"/>
    <dgm:cxn modelId="{E3A4BF33-9258-BE4F-9465-502372DF48DF}" type="presParOf" srcId="{CDA3B60C-4447-4725-B97B-A1399B34BBF4}" destId="{BEEBB372-ABFA-45FE-8E7F-A3AECD202FB7}" srcOrd="1" destOrd="0" presId="urn:microsoft.com/office/officeart/2018/2/layout/IconVerticalSolidList"/>
    <dgm:cxn modelId="{8FAB2023-18AB-9949-8E25-CD859008D35B}" type="presParOf" srcId="{CDA3B60C-4447-4725-B97B-A1399B34BBF4}" destId="{58E5F185-4349-4234-98F0-FF81FF3CE195}" srcOrd="2" destOrd="0" presId="urn:microsoft.com/office/officeart/2018/2/layout/IconVerticalSolidList"/>
    <dgm:cxn modelId="{0484E35B-24AC-BA45-9E5B-FDA5016733FE}" type="presParOf" srcId="{58E5F185-4349-4234-98F0-FF81FF3CE195}" destId="{1AFE5092-6979-45BD-9EC0-4F3D804075D1}" srcOrd="0" destOrd="0" presId="urn:microsoft.com/office/officeart/2018/2/layout/IconVerticalSolidList"/>
    <dgm:cxn modelId="{536453F9-BFC0-8E49-9DD9-895076D34FE9}" type="presParOf" srcId="{58E5F185-4349-4234-98F0-FF81FF3CE195}" destId="{5EB23743-6EEC-416C-90DA-04146DFBED9D}" srcOrd="1" destOrd="0" presId="urn:microsoft.com/office/officeart/2018/2/layout/IconVerticalSolidList"/>
    <dgm:cxn modelId="{0827C453-DC3A-4C4E-9440-21AA2F8FE744}" type="presParOf" srcId="{58E5F185-4349-4234-98F0-FF81FF3CE195}" destId="{5933DB75-F6F1-481F-B747-B513AC979DBA}" srcOrd="2" destOrd="0" presId="urn:microsoft.com/office/officeart/2018/2/layout/IconVerticalSolidList"/>
    <dgm:cxn modelId="{469D44D2-B272-014D-8180-52CD3ACF62A3}" type="presParOf" srcId="{58E5F185-4349-4234-98F0-FF81FF3CE195}" destId="{FB541D34-8859-4F65-823B-216CCB737EFF}" srcOrd="3" destOrd="0" presId="urn:microsoft.com/office/officeart/2018/2/layout/IconVerticalSolidList"/>
    <dgm:cxn modelId="{5D2FD2EF-DCFC-1C49-97F0-3C8FCD4806F9}" type="presParOf" srcId="{CDA3B60C-4447-4725-B97B-A1399B34BBF4}" destId="{01649626-5D09-4801-A4C8-B253B2923B00}" srcOrd="3" destOrd="0" presId="urn:microsoft.com/office/officeart/2018/2/layout/IconVerticalSolidList"/>
    <dgm:cxn modelId="{C6576BDA-371F-874D-A82A-FD96BA66FFF7}" type="presParOf" srcId="{CDA3B60C-4447-4725-B97B-A1399B34BBF4}" destId="{615C8A70-F38D-4960-80A3-9CEEFBB5027F}" srcOrd="4" destOrd="0" presId="urn:microsoft.com/office/officeart/2018/2/layout/IconVerticalSolidList"/>
    <dgm:cxn modelId="{8C37F4F3-A61B-D844-AE4E-BEC99CCF1B0F}" type="presParOf" srcId="{615C8A70-F38D-4960-80A3-9CEEFBB5027F}" destId="{A582AAE7-61AD-4D88-8E91-502AD79DBDA3}" srcOrd="0" destOrd="0" presId="urn:microsoft.com/office/officeart/2018/2/layout/IconVerticalSolidList"/>
    <dgm:cxn modelId="{F59DAA23-BC9E-984D-93CA-AF80EA816391}" type="presParOf" srcId="{615C8A70-F38D-4960-80A3-9CEEFBB5027F}" destId="{F94AD69F-F115-4A34-9834-7B6B3C7126BC}" srcOrd="1" destOrd="0" presId="urn:microsoft.com/office/officeart/2018/2/layout/IconVerticalSolidList"/>
    <dgm:cxn modelId="{F23EA21F-654C-724B-A21E-C8638AEF718D}" type="presParOf" srcId="{615C8A70-F38D-4960-80A3-9CEEFBB5027F}" destId="{FB6C7AC2-8293-4CD5-945A-B889D6F7B589}" srcOrd="2" destOrd="0" presId="urn:microsoft.com/office/officeart/2018/2/layout/IconVerticalSolidList"/>
    <dgm:cxn modelId="{6198EE9E-72DD-2A40-B8FA-6EF04E649D40}" type="presParOf" srcId="{615C8A70-F38D-4960-80A3-9CEEFBB5027F}" destId="{B4716A56-E115-4F30-A0E0-05E2F87EA224}" srcOrd="3" destOrd="0" presId="urn:microsoft.com/office/officeart/2018/2/layout/IconVerticalSolidList"/>
    <dgm:cxn modelId="{9C9BE5DC-60F6-8C4B-ACC6-4F92837101F8}" type="presParOf" srcId="{CDA3B60C-4447-4725-B97B-A1399B34BBF4}" destId="{895998FC-5CC2-4D79-8AC3-62295E936B52}" srcOrd="5" destOrd="0" presId="urn:microsoft.com/office/officeart/2018/2/layout/IconVerticalSolidList"/>
    <dgm:cxn modelId="{6550146C-4FD8-CC44-B844-78C619DFAFBA}" type="presParOf" srcId="{CDA3B60C-4447-4725-B97B-A1399B34BBF4}" destId="{21148D46-1915-43BB-AD40-7EF5DE00E21A}" srcOrd="6" destOrd="0" presId="urn:microsoft.com/office/officeart/2018/2/layout/IconVerticalSolidList"/>
    <dgm:cxn modelId="{F1FEEF01-B4BF-044A-9108-300C041AAA73}" type="presParOf" srcId="{21148D46-1915-43BB-AD40-7EF5DE00E21A}" destId="{D6D426B9-F4A0-4EB6-8216-7AA547DC6F51}" srcOrd="0" destOrd="0" presId="urn:microsoft.com/office/officeart/2018/2/layout/IconVerticalSolidList"/>
    <dgm:cxn modelId="{43CE7966-A4F8-2744-8774-533F3DCA4D2E}" type="presParOf" srcId="{21148D46-1915-43BB-AD40-7EF5DE00E21A}" destId="{EE973E68-F7AB-4097-9203-82489E998B30}" srcOrd="1" destOrd="0" presId="urn:microsoft.com/office/officeart/2018/2/layout/IconVerticalSolidList"/>
    <dgm:cxn modelId="{18A22702-848D-4A43-9FEA-A31A00A5C57E}" type="presParOf" srcId="{21148D46-1915-43BB-AD40-7EF5DE00E21A}" destId="{51E8F7EB-6D8C-4657-B030-DD85D4FF4512}" srcOrd="2" destOrd="0" presId="urn:microsoft.com/office/officeart/2018/2/layout/IconVerticalSolidList"/>
    <dgm:cxn modelId="{224819D0-12CE-8E40-8FB9-B4446514EF67}" type="presParOf" srcId="{21148D46-1915-43BB-AD40-7EF5DE00E21A}" destId="{78406CAB-2BB2-49C8-9A60-FFF6C29801A1}" srcOrd="3" destOrd="0" presId="urn:microsoft.com/office/officeart/2018/2/layout/IconVerticalSolidList"/>
    <dgm:cxn modelId="{8E7627F9-D767-F241-BAD7-4FAC9C2932F9}" type="presParOf" srcId="{CDA3B60C-4447-4725-B97B-A1399B34BBF4}" destId="{10B86ABA-0174-4339-AECA-11C32ADF9A4E}" srcOrd="7" destOrd="0" presId="urn:microsoft.com/office/officeart/2018/2/layout/IconVerticalSolidList"/>
    <dgm:cxn modelId="{B987BC00-119C-9740-9B66-25F8C145D828}" type="presParOf" srcId="{CDA3B60C-4447-4725-B97B-A1399B34BBF4}" destId="{15FC5EBD-FA65-4B12-96A3-6DD0851C5600}" srcOrd="8" destOrd="0" presId="urn:microsoft.com/office/officeart/2018/2/layout/IconVerticalSolidList"/>
    <dgm:cxn modelId="{6FEFDBFB-18DD-D64A-86F1-AF1BA1BEAB2F}" type="presParOf" srcId="{15FC5EBD-FA65-4B12-96A3-6DD0851C5600}" destId="{30E7F74E-0453-46FB-A1C3-F83D3C5C45A2}" srcOrd="0" destOrd="0" presId="urn:microsoft.com/office/officeart/2018/2/layout/IconVerticalSolidList"/>
    <dgm:cxn modelId="{664332FA-FC18-B047-BA6C-F6BB4DCB2184}" type="presParOf" srcId="{15FC5EBD-FA65-4B12-96A3-6DD0851C5600}" destId="{3B107E47-9562-46F9-BFBE-9B0B43490E13}" srcOrd="1" destOrd="0" presId="urn:microsoft.com/office/officeart/2018/2/layout/IconVerticalSolidList"/>
    <dgm:cxn modelId="{347FB36D-EB78-624B-B343-63F67D00E89F}" type="presParOf" srcId="{15FC5EBD-FA65-4B12-96A3-6DD0851C5600}" destId="{B33F6E18-2C63-4953-A4CE-90ED8CF4CBDF}" srcOrd="2" destOrd="0" presId="urn:microsoft.com/office/officeart/2018/2/layout/IconVerticalSolidList"/>
    <dgm:cxn modelId="{1DB412C8-21B3-0E42-B071-80F5C176D2A2}" type="presParOf" srcId="{15FC5EBD-FA65-4B12-96A3-6DD0851C5600}" destId="{C6C63FF5-47EC-470D-AF2C-BE43840B091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8C5E7-E59B-4D8F-A511-82E4AB0CBDC9}">
      <dsp:nvSpPr>
        <dsp:cNvPr id="0" name=""/>
        <dsp:cNvSpPr/>
      </dsp:nvSpPr>
      <dsp:spPr>
        <a:xfrm>
          <a:off x="1447801" y="0"/>
          <a:ext cx="2295000" cy="1195089"/>
        </a:xfrm>
        <a:prstGeom prst="rect">
          <a:avLst/>
        </a:prstGeom>
        <a:solidFill>
          <a:srgbClr val="8064A2">
            <a:hueOff val="0"/>
            <a:satOff val="0"/>
            <a:lumOff val="0"/>
            <a:alphaOff val="0"/>
          </a:srgbClr>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ysClr val="window" lastClr="FFFFFF"/>
              </a:solidFill>
              <a:latin typeface="Arial"/>
              <a:ea typeface="+mn-ea"/>
              <a:cs typeface="+mn-cs"/>
            </a:rPr>
            <a:t>5 Boroughs</a:t>
          </a:r>
        </a:p>
      </dsp:txBody>
      <dsp:txXfrm>
        <a:off x="1447801" y="0"/>
        <a:ext cx="2295000" cy="1195089"/>
      </dsp:txXfrm>
    </dsp:sp>
    <dsp:sp modelId="{3F060473-52F7-4C6A-822D-1176FEF44F8B}">
      <dsp:nvSpPr>
        <dsp:cNvPr id="0" name=""/>
        <dsp:cNvSpPr/>
      </dsp:nvSpPr>
      <dsp:spPr>
        <a:xfrm>
          <a:off x="873900" y="1256655"/>
          <a:ext cx="3510000" cy="1195089"/>
        </a:xfrm>
        <a:prstGeom prst="rect">
          <a:avLst/>
        </a:prstGeom>
        <a:solidFill>
          <a:srgbClr val="8064A2">
            <a:hueOff val="-2232385"/>
            <a:satOff val="13449"/>
            <a:lumOff val="1078"/>
            <a:alphaOff val="0"/>
          </a:srgbClr>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ysClr val="window" lastClr="FFFFFF"/>
              </a:solidFill>
              <a:latin typeface="Arial"/>
              <a:ea typeface="+mn-ea"/>
              <a:cs typeface="+mn-cs"/>
            </a:rPr>
            <a:t>700+ Dedicated Staff</a:t>
          </a:r>
        </a:p>
      </dsp:txBody>
      <dsp:txXfrm>
        <a:off x="873900" y="1256655"/>
        <a:ext cx="3510000" cy="1195089"/>
      </dsp:txXfrm>
    </dsp:sp>
    <dsp:sp modelId="{D1A2E869-648C-49CB-A224-353B31948EEF}">
      <dsp:nvSpPr>
        <dsp:cNvPr id="0" name=""/>
        <dsp:cNvSpPr/>
      </dsp:nvSpPr>
      <dsp:spPr>
        <a:xfrm>
          <a:off x="108900" y="2511499"/>
          <a:ext cx="5040000" cy="1195089"/>
        </a:xfrm>
        <a:prstGeom prst="rect">
          <a:avLst/>
        </a:prstGeom>
        <a:solidFill>
          <a:srgbClr val="8064A2">
            <a:hueOff val="-4464770"/>
            <a:satOff val="26899"/>
            <a:lumOff val="2156"/>
            <a:alphaOff val="0"/>
          </a:srgbClr>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ysClr val="window" lastClr="FFFFFF"/>
              </a:solidFill>
              <a:latin typeface="Arial"/>
              <a:ea typeface="+mn-ea"/>
              <a:cs typeface="+mn-cs"/>
            </a:rPr>
            <a:t>110,000+ New Yorkers Helped Annually</a:t>
          </a:r>
        </a:p>
      </dsp:txBody>
      <dsp:txXfrm>
        <a:off x="108900" y="2511499"/>
        <a:ext cx="5040000" cy="1195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8386B-7894-40B9-A01A-CA0EB9BC203E}">
      <dsp:nvSpPr>
        <dsp:cNvPr id="0" name=""/>
        <dsp:cNvSpPr/>
      </dsp:nvSpPr>
      <dsp:spPr>
        <a:xfrm>
          <a:off x="2328" y="635944"/>
          <a:ext cx="1847663" cy="1108597"/>
        </a:xfrm>
        <a:prstGeom prst="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Veterans Justice</a:t>
          </a:r>
        </a:p>
      </dsp:txBody>
      <dsp:txXfrm>
        <a:off x="2328" y="635944"/>
        <a:ext cx="1847663" cy="1108597"/>
      </dsp:txXfrm>
    </dsp:sp>
    <dsp:sp modelId="{D9AD6EDD-984E-4FFE-A0AB-DD14ED20EFCC}">
      <dsp:nvSpPr>
        <dsp:cNvPr id="0" name=""/>
        <dsp:cNvSpPr/>
      </dsp:nvSpPr>
      <dsp:spPr>
        <a:xfrm>
          <a:off x="2034758" y="635944"/>
          <a:ext cx="1847663" cy="1108597"/>
        </a:xfrm>
        <a:prstGeom prst="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Access to Benefits</a:t>
          </a:r>
        </a:p>
      </dsp:txBody>
      <dsp:txXfrm>
        <a:off x="2034758" y="635944"/>
        <a:ext cx="1847663" cy="1108597"/>
      </dsp:txXfrm>
    </dsp:sp>
    <dsp:sp modelId="{5147D2CE-D4BE-441A-9AE9-53A97009A022}">
      <dsp:nvSpPr>
        <dsp:cNvPr id="0" name=""/>
        <dsp:cNvSpPr/>
      </dsp:nvSpPr>
      <dsp:spPr>
        <a:xfrm>
          <a:off x="4061016" y="634614"/>
          <a:ext cx="1847663" cy="1108597"/>
        </a:xfrm>
        <a:prstGeom prst="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Disability</a:t>
          </a:r>
        </a:p>
      </dsp:txBody>
      <dsp:txXfrm>
        <a:off x="4061016" y="634614"/>
        <a:ext cx="1847663" cy="1108597"/>
      </dsp:txXfrm>
    </dsp:sp>
    <dsp:sp modelId="{C2B779A7-B232-4FE9-B24A-EB55CC773E74}">
      <dsp:nvSpPr>
        <dsp:cNvPr id="0" name=""/>
        <dsp:cNvSpPr/>
      </dsp:nvSpPr>
      <dsp:spPr>
        <a:xfrm>
          <a:off x="6099617" y="635944"/>
          <a:ext cx="1847663" cy="1108597"/>
        </a:xfrm>
        <a:prstGeom prst="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Education</a:t>
          </a:r>
        </a:p>
      </dsp:txBody>
      <dsp:txXfrm>
        <a:off x="6099617" y="635944"/>
        <a:ext cx="1847663" cy="1108597"/>
      </dsp:txXfrm>
    </dsp:sp>
    <dsp:sp modelId="{C0711BA8-BD7D-4361-B891-94A31D7EA648}">
      <dsp:nvSpPr>
        <dsp:cNvPr id="0" name=""/>
        <dsp:cNvSpPr/>
      </dsp:nvSpPr>
      <dsp:spPr>
        <a:xfrm>
          <a:off x="2328" y="1929309"/>
          <a:ext cx="1847663" cy="1108597"/>
        </a:xfrm>
        <a:prstGeom prst="rect">
          <a:avLst/>
        </a:prstGeom>
        <a:solidFill>
          <a:srgbClr val="33339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Immigration</a:t>
          </a:r>
        </a:p>
      </dsp:txBody>
      <dsp:txXfrm>
        <a:off x="2328" y="1929309"/>
        <a:ext cx="1847663" cy="1108597"/>
      </dsp:txXfrm>
    </dsp:sp>
    <dsp:sp modelId="{D1C40A26-E885-43CB-8D2C-441544207C36}">
      <dsp:nvSpPr>
        <dsp:cNvPr id="0" name=""/>
        <dsp:cNvSpPr/>
      </dsp:nvSpPr>
      <dsp:spPr>
        <a:xfrm>
          <a:off x="2034758" y="1929309"/>
          <a:ext cx="1847663" cy="1108597"/>
        </a:xfrm>
        <a:prstGeom prst="rect">
          <a:avLst/>
        </a:prstGeom>
        <a:solidFill>
          <a:srgbClr val="33339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Anti-Discrimination Work</a:t>
          </a:r>
        </a:p>
      </dsp:txBody>
      <dsp:txXfrm>
        <a:off x="2034758" y="1929309"/>
        <a:ext cx="1847663" cy="1108597"/>
      </dsp:txXfrm>
    </dsp:sp>
    <dsp:sp modelId="{A57D9082-822A-414C-A035-C42F7F189F83}">
      <dsp:nvSpPr>
        <dsp:cNvPr id="0" name=""/>
        <dsp:cNvSpPr/>
      </dsp:nvSpPr>
      <dsp:spPr>
        <a:xfrm>
          <a:off x="4073322" y="1919231"/>
          <a:ext cx="1847663" cy="1108597"/>
        </a:xfrm>
        <a:prstGeom prst="rect">
          <a:avLst/>
        </a:prstGeom>
        <a:solidFill>
          <a:srgbClr val="33339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Disaster Relief</a:t>
          </a:r>
        </a:p>
      </dsp:txBody>
      <dsp:txXfrm>
        <a:off x="4073322" y="1919231"/>
        <a:ext cx="1847663" cy="1108597"/>
      </dsp:txXfrm>
    </dsp:sp>
    <dsp:sp modelId="{80351370-5686-4F8F-8BBF-CF2A69575B3C}">
      <dsp:nvSpPr>
        <dsp:cNvPr id="0" name=""/>
        <dsp:cNvSpPr/>
      </dsp:nvSpPr>
      <dsp:spPr>
        <a:xfrm>
          <a:off x="6099617" y="1929309"/>
          <a:ext cx="1847663" cy="1108597"/>
        </a:xfrm>
        <a:prstGeom prst="rect">
          <a:avLst/>
        </a:prstGeom>
        <a:solidFill>
          <a:srgbClr val="33339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LGBTQ/HIV</a:t>
          </a:r>
        </a:p>
      </dsp:txBody>
      <dsp:txXfrm>
        <a:off x="6099617" y="1929309"/>
        <a:ext cx="1847663" cy="1108597"/>
      </dsp:txXfrm>
    </dsp:sp>
    <dsp:sp modelId="{425CFB02-9B77-4DE1-8251-BBD103ED5881}">
      <dsp:nvSpPr>
        <dsp:cNvPr id="0" name=""/>
        <dsp:cNvSpPr/>
      </dsp:nvSpPr>
      <dsp:spPr>
        <a:xfrm>
          <a:off x="0" y="3215334"/>
          <a:ext cx="1847663" cy="1108597"/>
        </a:xfrm>
        <a:prstGeom prst="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Consumer Rights</a:t>
          </a:r>
        </a:p>
      </dsp:txBody>
      <dsp:txXfrm>
        <a:off x="0" y="3215334"/>
        <a:ext cx="1847663" cy="1108597"/>
      </dsp:txXfrm>
    </dsp:sp>
    <dsp:sp modelId="{F6D06712-9CBB-483F-A452-5683F65EA483}">
      <dsp:nvSpPr>
        <dsp:cNvPr id="0" name=""/>
        <dsp:cNvSpPr/>
      </dsp:nvSpPr>
      <dsp:spPr>
        <a:xfrm>
          <a:off x="2061013" y="3252006"/>
          <a:ext cx="1847663" cy="1108597"/>
        </a:xfrm>
        <a:prstGeom prst="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Housing</a:t>
          </a:r>
        </a:p>
      </dsp:txBody>
      <dsp:txXfrm>
        <a:off x="2061013" y="3252006"/>
        <a:ext cx="1847663" cy="1108597"/>
      </dsp:txXfrm>
    </dsp:sp>
    <dsp:sp modelId="{6B5D4C46-28BD-45C8-BE3F-6815A5E2E802}">
      <dsp:nvSpPr>
        <dsp:cNvPr id="0" name=""/>
        <dsp:cNvSpPr/>
      </dsp:nvSpPr>
      <dsp:spPr>
        <a:xfrm>
          <a:off x="4102127" y="3266584"/>
          <a:ext cx="1847663" cy="1108597"/>
        </a:xfrm>
        <a:prstGeom prst="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Employment</a:t>
          </a:r>
        </a:p>
      </dsp:txBody>
      <dsp:txXfrm>
        <a:off x="4102127" y="3266584"/>
        <a:ext cx="1847663" cy="1108597"/>
      </dsp:txXfrm>
    </dsp:sp>
    <dsp:sp modelId="{E0950C16-9A38-4EC9-A4AD-469C1238DD9A}">
      <dsp:nvSpPr>
        <dsp:cNvPr id="0" name=""/>
        <dsp:cNvSpPr/>
      </dsp:nvSpPr>
      <dsp:spPr>
        <a:xfrm>
          <a:off x="6101945" y="3270409"/>
          <a:ext cx="1847663" cy="1108597"/>
        </a:xfrm>
        <a:prstGeom prst="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Family Law</a:t>
          </a:r>
        </a:p>
      </dsp:txBody>
      <dsp:txXfrm>
        <a:off x="6101945" y="3270409"/>
        <a:ext cx="1847663" cy="1108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91378-A5A1-4931-952F-9D268C2C3D3A}">
      <dsp:nvSpPr>
        <dsp:cNvPr id="0" name=""/>
        <dsp:cNvSpPr/>
      </dsp:nvSpPr>
      <dsp:spPr>
        <a:xfrm>
          <a:off x="0" y="57165"/>
          <a:ext cx="7131132" cy="875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0" kern="1200" dirty="0"/>
            <a:t>Low-income New Yorkers, usually at or below 200% of poverty.</a:t>
          </a:r>
          <a:endParaRPr lang="en-US" sz="2200" kern="1200" dirty="0"/>
        </a:p>
      </dsp:txBody>
      <dsp:txXfrm>
        <a:off x="42722" y="99887"/>
        <a:ext cx="7045688" cy="789716"/>
      </dsp:txXfrm>
    </dsp:sp>
    <dsp:sp modelId="{640DF843-D732-4FD3-B639-F90C7E6891C6}">
      <dsp:nvSpPr>
        <dsp:cNvPr id="0" name=""/>
        <dsp:cNvSpPr/>
      </dsp:nvSpPr>
      <dsp:spPr>
        <a:xfrm>
          <a:off x="0" y="995685"/>
          <a:ext cx="7131132" cy="875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0" kern="1200" dirty="0"/>
            <a:t>Federal poverty line = approximately </a:t>
          </a:r>
          <a:r>
            <a:rPr lang="en-US" sz="2200" b="1" kern="1200" dirty="0">
              <a:solidFill>
                <a:srgbClr val="FFC000"/>
              </a:solidFill>
            </a:rPr>
            <a:t>$</a:t>
          </a:r>
          <a:r>
            <a:rPr lang="en-US" sz="2200" b="1" kern="1200" dirty="0">
              <a:solidFill>
                <a:srgbClr val="FFC000"/>
              </a:solidFill>
              <a:latin typeface="Aptos Display" panose="02110004020202020204"/>
            </a:rPr>
            <a:t>15,960</a:t>
          </a:r>
          <a:r>
            <a:rPr lang="en-US" sz="2200" b="1" kern="1200" dirty="0">
              <a:solidFill>
                <a:srgbClr val="FFC000"/>
              </a:solidFill>
            </a:rPr>
            <a:t> </a:t>
          </a:r>
          <a:r>
            <a:rPr lang="en-US" sz="2200" b="0" kern="1200" dirty="0"/>
            <a:t>for an individual.</a:t>
          </a:r>
          <a:endParaRPr lang="en-US" sz="2200" kern="1200" dirty="0"/>
        </a:p>
      </dsp:txBody>
      <dsp:txXfrm>
        <a:off x="42722" y="1038407"/>
        <a:ext cx="7045688" cy="789716"/>
      </dsp:txXfrm>
    </dsp:sp>
    <dsp:sp modelId="{5E6C577E-E7CB-46C9-B1EC-E22B2240D9A3}">
      <dsp:nvSpPr>
        <dsp:cNvPr id="0" name=""/>
        <dsp:cNvSpPr/>
      </dsp:nvSpPr>
      <dsp:spPr>
        <a:xfrm>
          <a:off x="0" y="1934206"/>
          <a:ext cx="7131132" cy="875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FFC000"/>
              </a:solidFill>
            </a:rPr>
            <a:t>2 million </a:t>
          </a:r>
          <a:r>
            <a:rPr lang="en-US" sz="2200" b="0" kern="1200" dirty="0"/>
            <a:t>New Yorkers live at or below 100% of the poverty line.</a:t>
          </a:r>
          <a:endParaRPr lang="en-US" sz="2200" kern="1200" dirty="0"/>
        </a:p>
      </dsp:txBody>
      <dsp:txXfrm>
        <a:off x="42722" y="1976928"/>
        <a:ext cx="7045688" cy="789716"/>
      </dsp:txXfrm>
    </dsp:sp>
    <dsp:sp modelId="{01AE57D0-62EA-4D26-B2FC-F511F2D52E38}">
      <dsp:nvSpPr>
        <dsp:cNvPr id="0" name=""/>
        <dsp:cNvSpPr/>
      </dsp:nvSpPr>
      <dsp:spPr>
        <a:xfrm>
          <a:off x="0" y="2872726"/>
          <a:ext cx="7131132" cy="875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FFC000"/>
              </a:solidFill>
            </a:rPr>
            <a:t>4.6 million </a:t>
          </a:r>
          <a:r>
            <a:rPr lang="en-US" sz="2200" b="0" kern="1200" dirty="0"/>
            <a:t>New Yorkers live at or below 200% of the poverty line.</a:t>
          </a:r>
          <a:endParaRPr lang="en-US" sz="2200" kern="1200" dirty="0"/>
        </a:p>
      </dsp:txBody>
      <dsp:txXfrm>
        <a:off x="42722" y="2915448"/>
        <a:ext cx="7045688" cy="789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61E3E-6125-4AEA-B9B6-08712E3585FE}">
      <dsp:nvSpPr>
        <dsp:cNvPr id="0" name=""/>
        <dsp:cNvSpPr/>
      </dsp:nvSpPr>
      <dsp:spPr>
        <a:xfrm>
          <a:off x="0" y="3087"/>
          <a:ext cx="7787587" cy="6575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490BF7-C3C0-4260-9FA4-3ABF2EB8CE42}">
      <dsp:nvSpPr>
        <dsp:cNvPr id="0" name=""/>
        <dsp:cNvSpPr/>
      </dsp:nvSpPr>
      <dsp:spPr>
        <a:xfrm>
          <a:off x="198921" y="151045"/>
          <a:ext cx="361674" cy="3616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A07E6D-07BC-4C9E-99CB-76604ECF321D}">
      <dsp:nvSpPr>
        <dsp:cNvPr id="0" name=""/>
        <dsp:cNvSpPr/>
      </dsp:nvSpPr>
      <dsp:spPr>
        <a:xfrm>
          <a:off x="759517" y="3087"/>
          <a:ext cx="7028069" cy="65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95" tIns="69595" rIns="69595" bIns="69595" numCol="1" spcCol="1270" anchor="ctr" anchorCtr="0">
          <a:noAutofit/>
        </a:bodyPr>
        <a:lstStyle/>
        <a:p>
          <a:pPr marL="0" lvl="0" indent="0" algn="l" defTabSz="844550">
            <a:lnSpc>
              <a:spcPct val="90000"/>
            </a:lnSpc>
            <a:spcBef>
              <a:spcPct val="0"/>
            </a:spcBef>
            <a:spcAft>
              <a:spcPct val="35000"/>
            </a:spcAft>
            <a:buNone/>
          </a:pPr>
          <a:r>
            <a:rPr lang="en-US" sz="1900" kern="1200"/>
            <a:t>150+ clinics annually</a:t>
          </a:r>
        </a:p>
      </dsp:txBody>
      <dsp:txXfrm>
        <a:off x="759517" y="3087"/>
        <a:ext cx="7028069" cy="657590"/>
      </dsp:txXfrm>
    </dsp:sp>
    <dsp:sp modelId="{1AFE5092-6979-45BD-9EC0-4F3D804075D1}">
      <dsp:nvSpPr>
        <dsp:cNvPr id="0" name=""/>
        <dsp:cNvSpPr/>
      </dsp:nvSpPr>
      <dsp:spPr>
        <a:xfrm>
          <a:off x="0" y="825075"/>
          <a:ext cx="7787587" cy="6575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B23743-6EEC-416C-90DA-04146DFBED9D}">
      <dsp:nvSpPr>
        <dsp:cNvPr id="0" name=""/>
        <dsp:cNvSpPr/>
      </dsp:nvSpPr>
      <dsp:spPr>
        <a:xfrm>
          <a:off x="198921" y="973033"/>
          <a:ext cx="361674" cy="3616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541D34-8859-4F65-823B-216CCB737EFF}">
      <dsp:nvSpPr>
        <dsp:cNvPr id="0" name=""/>
        <dsp:cNvSpPr/>
      </dsp:nvSpPr>
      <dsp:spPr>
        <a:xfrm>
          <a:off x="759517" y="825075"/>
          <a:ext cx="7028069" cy="65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95" tIns="69595" rIns="69595" bIns="69595" numCol="1" spcCol="1270" anchor="ctr" anchorCtr="0">
          <a:noAutofit/>
        </a:bodyPr>
        <a:lstStyle/>
        <a:p>
          <a:pPr marL="0" lvl="0" indent="0" algn="l" defTabSz="844550">
            <a:lnSpc>
              <a:spcPct val="90000"/>
            </a:lnSpc>
            <a:spcBef>
              <a:spcPct val="0"/>
            </a:spcBef>
            <a:spcAft>
              <a:spcPct val="35000"/>
            </a:spcAft>
            <a:buNone/>
          </a:pPr>
          <a:r>
            <a:rPr lang="en-US" sz="1900" kern="1200"/>
            <a:t>4,100+ pro bono cases handled annually by firms/corporations</a:t>
          </a:r>
        </a:p>
      </dsp:txBody>
      <dsp:txXfrm>
        <a:off x="759517" y="825075"/>
        <a:ext cx="7028069" cy="657590"/>
      </dsp:txXfrm>
    </dsp:sp>
    <dsp:sp modelId="{A582AAE7-61AD-4D88-8E91-502AD79DBDA3}">
      <dsp:nvSpPr>
        <dsp:cNvPr id="0" name=""/>
        <dsp:cNvSpPr/>
      </dsp:nvSpPr>
      <dsp:spPr>
        <a:xfrm>
          <a:off x="0" y="1647064"/>
          <a:ext cx="7787587" cy="6575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AD69F-F115-4A34-9834-7B6B3C7126BC}">
      <dsp:nvSpPr>
        <dsp:cNvPr id="0" name=""/>
        <dsp:cNvSpPr/>
      </dsp:nvSpPr>
      <dsp:spPr>
        <a:xfrm>
          <a:off x="198921" y="1795022"/>
          <a:ext cx="361674" cy="3616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716A56-E115-4F30-A0E0-05E2F87EA224}">
      <dsp:nvSpPr>
        <dsp:cNvPr id="0" name=""/>
        <dsp:cNvSpPr/>
      </dsp:nvSpPr>
      <dsp:spPr>
        <a:xfrm>
          <a:off x="759517" y="1647064"/>
          <a:ext cx="7028069" cy="65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95" tIns="69595" rIns="69595" bIns="69595" numCol="1" spcCol="1270" anchor="ctr" anchorCtr="0">
          <a:noAutofit/>
        </a:bodyPr>
        <a:lstStyle/>
        <a:p>
          <a:pPr marL="0" lvl="0" indent="0" algn="l" defTabSz="844550">
            <a:lnSpc>
              <a:spcPct val="90000"/>
            </a:lnSpc>
            <a:spcBef>
              <a:spcPct val="0"/>
            </a:spcBef>
            <a:spcAft>
              <a:spcPct val="35000"/>
            </a:spcAft>
            <a:buNone/>
          </a:pPr>
          <a:r>
            <a:rPr lang="en-US" sz="1900" kern="1200"/>
            <a:t>100 firms and corporations</a:t>
          </a:r>
        </a:p>
      </dsp:txBody>
      <dsp:txXfrm>
        <a:off x="759517" y="1647064"/>
        <a:ext cx="7028069" cy="657590"/>
      </dsp:txXfrm>
    </dsp:sp>
    <dsp:sp modelId="{D6D426B9-F4A0-4EB6-8216-7AA547DC6F51}">
      <dsp:nvSpPr>
        <dsp:cNvPr id="0" name=""/>
        <dsp:cNvSpPr/>
      </dsp:nvSpPr>
      <dsp:spPr>
        <a:xfrm>
          <a:off x="0" y="2469053"/>
          <a:ext cx="7787587" cy="6575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73E68-F7AB-4097-9203-82489E998B30}">
      <dsp:nvSpPr>
        <dsp:cNvPr id="0" name=""/>
        <dsp:cNvSpPr/>
      </dsp:nvSpPr>
      <dsp:spPr>
        <a:xfrm>
          <a:off x="198921" y="2617011"/>
          <a:ext cx="361674" cy="3616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406CAB-2BB2-49C8-9A60-FFF6C29801A1}">
      <dsp:nvSpPr>
        <dsp:cNvPr id="0" name=""/>
        <dsp:cNvSpPr/>
      </dsp:nvSpPr>
      <dsp:spPr>
        <a:xfrm>
          <a:off x="759517" y="2469053"/>
          <a:ext cx="7028069" cy="65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95" tIns="69595" rIns="69595" bIns="69595" numCol="1" spcCol="1270" anchor="ctr" anchorCtr="0">
          <a:noAutofit/>
        </a:bodyPr>
        <a:lstStyle/>
        <a:p>
          <a:pPr marL="0" lvl="0" indent="0" algn="l" defTabSz="844550">
            <a:lnSpc>
              <a:spcPct val="90000"/>
            </a:lnSpc>
            <a:spcBef>
              <a:spcPct val="0"/>
            </a:spcBef>
            <a:spcAft>
              <a:spcPct val="35000"/>
            </a:spcAft>
            <a:buNone/>
          </a:pPr>
          <a:r>
            <a:rPr lang="en-US" sz="1900" kern="1200"/>
            <a:t>4,750+ volunteers</a:t>
          </a:r>
        </a:p>
      </dsp:txBody>
      <dsp:txXfrm>
        <a:off x="759517" y="2469053"/>
        <a:ext cx="7028069" cy="657590"/>
      </dsp:txXfrm>
    </dsp:sp>
    <dsp:sp modelId="{30E7F74E-0453-46FB-A1C3-F83D3C5C45A2}">
      <dsp:nvSpPr>
        <dsp:cNvPr id="0" name=""/>
        <dsp:cNvSpPr/>
      </dsp:nvSpPr>
      <dsp:spPr>
        <a:xfrm>
          <a:off x="0" y="3291041"/>
          <a:ext cx="7787587" cy="6575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107E47-9562-46F9-BFBE-9B0B43490E13}">
      <dsp:nvSpPr>
        <dsp:cNvPr id="0" name=""/>
        <dsp:cNvSpPr/>
      </dsp:nvSpPr>
      <dsp:spPr>
        <a:xfrm>
          <a:off x="198921" y="3438999"/>
          <a:ext cx="361674" cy="3616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C63FF5-47EC-470D-AF2C-BE43840B0917}">
      <dsp:nvSpPr>
        <dsp:cNvPr id="0" name=""/>
        <dsp:cNvSpPr/>
      </dsp:nvSpPr>
      <dsp:spPr>
        <a:xfrm>
          <a:off x="759517" y="3291041"/>
          <a:ext cx="7028069" cy="65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95" tIns="69595" rIns="69595" bIns="69595" numCol="1" spcCol="1270" anchor="ctr" anchorCtr="0">
          <a:noAutofit/>
        </a:bodyPr>
        <a:lstStyle/>
        <a:p>
          <a:pPr marL="0" lvl="0" indent="0" algn="l" defTabSz="844550">
            <a:lnSpc>
              <a:spcPct val="90000"/>
            </a:lnSpc>
            <a:spcBef>
              <a:spcPct val="0"/>
            </a:spcBef>
            <a:spcAft>
              <a:spcPct val="35000"/>
            </a:spcAft>
            <a:buNone/>
          </a:pPr>
          <a:r>
            <a:rPr lang="en-US" sz="1900" kern="1200"/>
            <a:t>$80M value of donated time</a:t>
          </a:r>
        </a:p>
      </dsp:txBody>
      <dsp:txXfrm>
        <a:off x="759517" y="3291041"/>
        <a:ext cx="7028069" cy="657590"/>
      </dsp:txXfrm>
    </dsp:sp>
  </dsp:spTree>
</dsp:drawing>
</file>

<file path=ppt/diagrams/layout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749F2-3BB8-46A4-A9B8-9DFCFC053FE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2104A9E0-2EEB-4259-A184-17537EB4A67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03774F0-CEB2-4BD6-AC7C-8157A32C2D28}" type="datetimeFigureOut">
              <a:rPr lang="en-US" smtClean="0"/>
              <a:t>1/28/2026</a:t>
            </a:fld>
            <a:endParaRPr lang="en-US"/>
          </a:p>
        </p:txBody>
      </p:sp>
      <p:sp>
        <p:nvSpPr>
          <p:cNvPr id="4" name="Footer Placeholder 3">
            <a:extLst>
              <a:ext uri="{FF2B5EF4-FFF2-40B4-BE49-F238E27FC236}">
                <a16:creationId xmlns:a16="http://schemas.microsoft.com/office/drawing/2014/main" id="{34FA3760-8AAB-4CA7-8DF8-48BDB032760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6404878-53A2-4046-A98C-277088A3E38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A2A237-B21B-4EDE-A208-385EE845FDE4}" type="slidenum">
              <a:rPr lang="en-US" smtClean="0"/>
              <a:t>‹#›</a:t>
            </a:fld>
            <a:endParaRPr lang="en-US"/>
          </a:p>
        </p:txBody>
      </p:sp>
    </p:spTree>
    <p:extLst>
      <p:ext uri="{BB962C8B-B14F-4D97-AF65-F5344CB8AC3E}">
        <p14:creationId xmlns:p14="http://schemas.microsoft.com/office/powerpoint/2010/main" val="2696669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8869A4-4BDF-E642-B5EA-A2FFF8EC6786}" type="datetimeFigureOut">
              <a:rPr lang="en-US" smtClean="0"/>
              <a:t>1/28/2026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56CDD0C-40C1-C449-BFF4-E8A65608D7EB}" type="slidenum">
              <a:rPr lang="en-US" smtClean="0"/>
              <a:t>‹#›</a:t>
            </a:fld>
            <a:endParaRPr lang="en-US"/>
          </a:p>
        </p:txBody>
      </p:sp>
    </p:spTree>
    <p:extLst>
      <p:ext uri="{BB962C8B-B14F-4D97-AF65-F5344CB8AC3E}">
        <p14:creationId xmlns:p14="http://schemas.microsoft.com/office/powerpoint/2010/main" val="3246347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snyc-my.sharepoint.com/:b:/g/personal/vryan_lsnyc_org/EYjJUX5_90FEqqojiycivGkB_p1RyeBm-dxZ0v_fbWBuxg?e=zw5ls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snyc-my.sharepoint.com/:b:/g/personal/vryan_lsnyc_org/EYjJUX5_90FEqqojiycivGkB_p1RyeBm-dxZ0v_fbWBuxg?e=zw5ls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8FE92-A682-27C6-7500-1254AF3AE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CF0B0-1FAF-1C2F-E210-B321119E8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4A41-2865-EAA1-3BE6-D8CAA6D024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F67CC2-DFC9-2906-24CF-C525655F02DE}"/>
              </a:ext>
            </a:extLst>
          </p:cNvPr>
          <p:cNvSpPr>
            <a:spLocks noGrp="1"/>
          </p:cNvSpPr>
          <p:nvPr>
            <p:ph type="sldNum" sz="quarter" idx="5"/>
          </p:nvPr>
        </p:nvSpPr>
        <p:spPr/>
        <p:txBody>
          <a:bodyPr/>
          <a:lstStyle/>
          <a:p>
            <a:fld id="{556CDD0C-40C1-C449-BFF4-E8A65608D7EB}" type="slidenum">
              <a:rPr lang="en-US" smtClean="0"/>
              <a:t>1</a:t>
            </a:fld>
            <a:endParaRPr lang="en-US"/>
          </a:p>
        </p:txBody>
      </p:sp>
    </p:spTree>
    <p:extLst>
      <p:ext uri="{BB962C8B-B14F-4D97-AF65-F5344CB8AC3E}">
        <p14:creationId xmlns:p14="http://schemas.microsoft.com/office/powerpoint/2010/main" val="2350299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Brief the interpreter</a:t>
            </a:r>
          </a:p>
          <a:p>
            <a:pPr marL="171450" indent="-171450">
              <a:buFont typeface="Calibri"/>
              <a:buChar char="-"/>
            </a:pPr>
            <a:r>
              <a:rPr lang="en-US" dirty="0"/>
              <a:t>Identify yourself.</a:t>
            </a:r>
          </a:p>
          <a:p>
            <a:pPr marL="171450" indent="-171450">
              <a:buFont typeface="Calibri"/>
              <a:buChar char="-"/>
            </a:pPr>
            <a:r>
              <a:rPr lang="en-US"/>
              <a:t>Provide specific instructions of what needs to be accomplished.</a:t>
            </a:r>
          </a:p>
          <a:p>
            <a:r>
              <a:rPr lang="en-US" dirty="0"/>
              <a:t>2. Speak directly to the parent(s)</a:t>
            </a:r>
          </a:p>
          <a:p>
            <a:r>
              <a:rPr lang="en-US" dirty="0"/>
              <a:t> Communicate directly with the parent as if the interpreter is not present.</a:t>
            </a:r>
          </a:p>
          <a:p>
            <a:r>
              <a:rPr lang="en-US" dirty="0"/>
              <a:t> The interpreter will relay the information and then communicate the parent’s response directly</a:t>
            </a:r>
          </a:p>
          <a:p>
            <a:r>
              <a:rPr lang="en-US" dirty="0"/>
              <a:t>back to you.</a:t>
            </a:r>
          </a:p>
          <a:p>
            <a:r>
              <a:rPr lang="en-US" dirty="0"/>
              <a:t>3. Speak naturally, not loudly</a:t>
            </a:r>
          </a:p>
          <a:p>
            <a:r>
              <a:rPr lang="en-US" dirty="0"/>
              <a:t> Speak at a normal pace and volume.</a:t>
            </a:r>
          </a:p>
          <a:p>
            <a:r>
              <a:rPr lang="en-US" dirty="0"/>
              <a:t> Speak in one or two sentences at a time. Try to avoid breaking up a thought. The interpreter</a:t>
            </a:r>
          </a:p>
          <a:p>
            <a:r>
              <a:rPr lang="en-US" dirty="0"/>
              <a:t>is trying to understand the meaning of what you are saying, so express the entire thought at</a:t>
            </a:r>
          </a:p>
          <a:p>
            <a:r>
              <a:rPr lang="en-US" dirty="0"/>
              <a:t>once if possible.</a:t>
            </a:r>
          </a:p>
          <a:p>
            <a:r>
              <a:rPr lang="en-US" dirty="0"/>
              <a:t> Pause after expressing a thought to ensure that the interpreter has enough time to deliver</a:t>
            </a:r>
          </a:p>
          <a:p>
            <a:r>
              <a:rPr lang="en-US" dirty="0"/>
              <a:t>your message.</a:t>
            </a:r>
          </a:p>
          <a:p>
            <a:r>
              <a:rPr lang="en-US" dirty="0"/>
              <a:t> If something is unclear, or if you have a long statement, the interpreter will ask you to repeat</a:t>
            </a:r>
          </a:p>
          <a:p>
            <a:r>
              <a:rPr lang="en-US" dirty="0"/>
              <a:t>all or part of what you said, or to clarify your meaning.</a:t>
            </a:r>
          </a:p>
          <a:p>
            <a:r>
              <a:rPr lang="en-US" dirty="0"/>
              <a:t>4. Ask if the parent understands</a:t>
            </a:r>
          </a:p>
          <a:p>
            <a:r>
              <a:rPr lang="en-US" dirty="0"/>
              <a:t> Do not assume that an LEP parent understands you. In some cultures, a person may say</a:t>
            </a:r>
          </a:p>
          <a:p>
            <a:r>
              <a:rPr lang="en-US" dirty="0"/>
              <a:t>“yes” as you explain something, not meaning that they understand you, but rather that they</a:t>
            </a:r>
          </a:p>
          <a:p>
            <a:r>
              <a:rPr lang="en-US" dirty="0"/>
              <a:t>want you to keep talking because they are trying to follow the conversation.</a:t>
            </a:r>
          </a:p>
          <a:p>
            <a:r>
              <a:rPr lang="en-US" dirty="0"/>
              <a:t> Keep in mind that a lack of English does not indicate a lack of education.</a:t>
            </a:r>
          </a:p>
          <a:p>
            <a:r>
              <a:rPr lang="en-US" dirty="0"/>
              <a:t>5. Do not ask the interpreter for their opinion</a:t>
            </a:r>
          </a:p>
          <a:p>
            <a:r>
              <a:rPr lang="en-US" dirty="0"/>
              <a:t> The interpreter’s job is to convey the meaning of the source language and not allow personal</a:t>
            </a:r>
          </a:p>
          <a:p>
            <a:r>
              <a:rPr lang="en-US" dirty="0"/>
              <a:t>opinion to color the interpretation.</a:t>
            </a:r>
          </a:p>
          <a:p>
            <a:r>
              <a:rPr lang="en-US" dirty="0"/>
              <a:t> Do not hold the interpreter responsible for what the parent does/does not say.</a:t>
            </a:r>
          </a:p>
          <a:p>
            <a:r>
              <a:rPr lang="en-US" dirty="0"/>
              <a:t>6. Everything you say will be interpreted</a:t>
            </a:r>
          </a:p>
          <a:p>
            <a:r>
              <a:rPr lang="en-US" dirty="0"/>
              <a:t> Avoid private conversations. Whatever the interpreter hears will be interpreted.</a:t>
            </a:r>
          </a:p>
          <a:p>
            <a:r>
              <a:rPr lang="en-US" dirty="0"/>
              <a:t> If you feel that the interpreter has not interpreted everything, confirm s/he has done so.</a:t>
            </a:r>
          </a:p>
          <a:p>
            <a:r>
              <a:rPr lang="en-US" dirty="0"/>
              <a:t> Avoid interrupting the interpreter while s/he is interpreting.</a:t>
            </a:r>
          </a:p>
          <a:p>
            <a:r>
              <a:rPr lang="en-US" dirty="0"/>
              <a:t>7. Avoid jargon or technical terms</a:t>
            </a:r>
          </a:p>
          <a:p>
            <a:r>
              <a:rPr lang="en-US" dirty="0"/>
              <a:t> Do not use slang, idioms, acronyms, or DOE specific terms that parents may not understand.</a:t>
            </a:r>
          </a:p>
          <a:p>
            <a:r>
              <a:rPr lang="en-US" dirty="0"/>
              <a:t> Clarify unique vocabulary and provide examples to explain a term as needed.</a:t>
            </a:r>
          </a:p>
          <a:p>
            <a:r>
              <a:rPr lang="en-US"/>
              <a:t>1</a:t>
            </a:r>
          </a:p>
          <a:p>
            <a:r>
              <a:rPr lang="en-US" dirty="0"/>
              <a:t>8. Length of interpretation</a:t>
            </a:r>
          </a:p>
          <a:p>
            <a:r>
              <a:rPr lang="en-US" dirty="0"/>
              <a:t> When you are working with an interpreter, the conversation can often take twice as long as it</a:t>
            </a:r>
          </a:p>
          <a:p>
            <a:r>
              <a:rPr lang="en-US" dirty="0"/>
              <a:t>would take in English only.</a:t>
            </a:r>
          </a:p>
          <a:p>
            <a:r>
              <a:rPr lang="en-US" dirty="0"/>
              <a:t> Many concepts that you express will have no equivalent in other languages, therefore the</a:t>
            </a:r>
          </a:p>
          <a:p>
            <a:r>
              <a:rPr lang="en-US" dirty="0"/>
              <a:t>interpreter may have to describe or paraphrase many of the terms that you use.</a:t>
            </a:r>
          </a:p>
          <a:p>
            <a:r>
              <a:rPr lang="en-US" dirty="0"/>
              <a:t> Interpreters will often use more words to interpret what the original speaker says simply</a:t>
            </a:r>
          </a:p>
          <a:p>
            <a:r>
              <a:rPr lang="en-US" dirty="0"/>
              <a:t>because of the grammar and syntax of the target language.</a:t>
            </a:r>
          </a:p>
          <a:p>
            <a:r>
              <a:rPr lang="en-US" dirty="0"/>
              <a:t>9. Reading scripts</a:t>
            </a:r>
          </a:p>
          <a:p>
            <a:r>
              <a:rPr lang="en-US" dirty="0"/>
              <a:t> People often speak faster when reading a script. When you are reading a script, prepared</a:t>
            </a:r>
          </a:p>
          <a:p>
            <a:r>
              <a:rPr lang="en-US" dirty="0"/>
              <a:t>text, or disclosure, slow down to give the interpreter a chance to keep up with you.</a:t>
            </a:r>
          </a:p>
          <a:p>
            <a:r>
              <a:rPr lang="en-US" dirty="0"/>
              <a:t> Provide the interpreter with a copy of your script.</a:t>
            </a:r>
          </a:p>
          <a:p>
            <a:r>
              <a:rPr lang="en-US" dirty="0"/>
              <a:t>10. Culture</a:t>
            </a:r>
          </a:p>
          <a:p>
            <a:r>
              <a:rPr lang="en-US" dirty="0"/>
              <a:t> Professional interpreters are familiar with the culture and customs of the LEP parent. During</a:t>
            </a:r>
          </a:p>
          <a:p>
            <a:r>
              <a:rPr lang="en-US" dirty="0"/>
              <a:t>the conversation, the interpreter may identify and clarify a cultural issue of which they may</a:t>
            </a:r>
          </a:p>
          <a:p>
            <a:r>
              <a:rPr lang="en-US" dirty="0"/>
              <a:t>think you are not aware.</a:t>
            </a:r>
          </a:p>
          <a:p>
            <a:r>
              <a:rPr lang="en-US" dirty="0"/>
              <a:t> If the interpreter feels that a particular question is culturally inappropriate, s/he might ask you</a:t>
            </a:r>
          </a:p>
          <a:p>
            <a:r>
              <a:rPr lang="en-US" dirty="0"/>
              <a:t>to rephrase the question to help you obtain the information in a more appropriate way.</a:t>
            </a:r>
          </a:p>
        </p:txBody>
      </p:sp>
      <p:sp>
        <p:nvSpPr>
          <p:cNvPr id="4" name="Slide Number Placeholder 3"/>
          <p:cNvSpPr>
            <a:spLocks noGrp="1"/>
          </p:cNvSpPr>
          <p:nvPr>
            <p:ph type="sldNum" sz="quarter" idx="5"/>
          </p:nvPr>
        </p:nvSpPr>
        <p:spPr/>
        <p:txBody>
          <a:bodyPr/>
          <a:lstStyle/>
          <a:p>
            <a:fld id="{556CDD0C-40C1-C449-BFF4-E8A65608D7EB}" type="slidenum">
              <a:rPr lang="en-US" smtClean="0"/>
              <a:t>54</a:t>
            </a:fld>
            <a:endParaRPr lang="en-US"/>
          </a:p>
        </p:txBody>
      </p:sp>
    </p:spTree>
    <p:extLst>
      <p:ext uri="{BB962C8B-B14F-4D97-AF65-F5344CB8AC3E}">
        <p14:creationId xmlns:p14="http://schemas.microsoft.com/office/powerpoint/2010/main" val="182973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DD0C-40C1-C449-BFF4-E8A65608D7EB}" type="slidenum">
              <a:rPr lang="en-US" smtClean="0"/>
              <a:t>2</a:t>
            </a:fld>
            <a:endParaRPr lang="en-US"/>
          </a:p>
        </p:txBody>
      </p:sp>
    </p:spTree>
    <p:extLst>
      <p:ext uri="{BB962C8B-B14F-4D97-AF65-F5344CB8AC3E}">
        <p14:creationId xmlns:p14="http://schemas.microsoft.com/office/powerpoint/2010/main" val="391969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DD0C-40C1-C449-BFF4-E8A65608D7EB}" type="slidenum">
              <a:rPr lang="en-US" smtClean="0"/>
              <a:t>4</a:t>
            </a:fld>
            <a:endParaRPr lang="en-US"/>
          </a:p>
        </p:txBody>
      </p:sp>
    </p:spTree>
    <p:extLst>
      <p:ext uri="{BB962C8B-B14F-4D97-AF65-F5344CB8AC3E}">
        <p14:creationId xmlns:p14="http://schemas.microsoft.com/office/powerpoint/2010/main" val="2163168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BC11F-BF4F-4A92-A04A-F0ACE704371A}" type="slidenum">
              <a:rPr lang="en-US" smtClean="0"/>
              <a:t>5</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6820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DD0C-40C1-C449-BFF4-E8A65608D7EB}" type="slidenum">
              <a:rPr lang="en-US" smtClean="0"/>
              <a:t>6</a:t>
            </a:fld>
            <a:endParaRPr lang="en-US"/>
          </a:p>
        </p:txBody>
      </p:sp>
    </p:spTree>
    <p:extLst>
      <p:ext uri="{BB962C8B-B14F-4D97-AF65-F5344CB8AC3E}">
        <p14:creationId xmlns:p14="http://schemas.microsoft.com/office/powerpoint/2010/main" val="3832858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7007A-33E7-72CD-16DD-CDB2D84168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C872F-8F7D-CC8D-19EB-AEBBCD70D5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7D825F-F8F9-356B-B883-A3ACA21AF321}"/>
              </a:ext>
            </a:extLst>
          </p:cNvPr>
          <p:cNvSpPr>
            <a:spLocks noGrp="1"/>
          </p:cNvSpPr>
          <p:nvPr>
            <p:ph type="body" idx="1"/>
          </p:nvPr>
        </p:nvSpPr>
        <p:spPr/>
        <p:txBody>
          <a:bodyPr/>
          <a:lstStyle/>
          <a:p>
            <a:r>
              <a:rPr lang="en-US" dirty="0">
                <a:hlinkClick r:id="rId3"/>
              </a:rPr>
              <a:t>consent for minor children to travel.pdf</a:t>
            </a:r>
            <a:endParaRPr lang="en-US" dirty="0"/>
          </a:p>
        </p:txBody>
      </p:sp>
      <p:sp>
        <p:nvSpPr>
          <p:cNvPr id="4" name="Slide Number Placeholder 3">
            <a:extLst>
              <a:ext uri="{FF2B5EF4-FFF2-40B4-BE49-F238E27FC236}">
                <a16:creationId xmlns:a16="http://schemas.microsoft.com/office/drawing/2014/main" id="{11DCEED8-99BD-8214-184F-CF044CCEEE8C}"/>
              </a:ext>
            </a:extLst>
          </p:cNvPr>
          <p:cNvSpPr>
            <a:spLocks noGrp="1"/>
          </p:cNvSpPr>
          <p:nvPr>
            <p:ph type="sldNum" sz="quarter" idx="5"/>
          </p:nvPr>
        </p:nvSpPr>
        <p:spPr/>
        <p:txBody>
          <a:bodyPr/>
          <a:lstStyle/>
          <a:p>
            <a:fld id="{556CDD0C-40C1-C449-BFF4-E8A65608D7EB}" type="slidenum">
              <a:rPr lang="en-US" smtClean="0"/>
              <a:t>28</a:t>
            </a:fld>
            <a:endParaRPr lang="en-US"/>
          </a:p>
        </p:txBody>
      </p:sp>
    </p:spTree>
    <p:extLst>
      <p:ext uri="{BB962C8B-B14F-4D97-AF65-F5344CB8AC3E}">
        <p14:creationId xmlns:p14="http://schemas.microsoft.com/office/powerpoint/2010/main" val="20026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consent for minor children to travel.pdf</a:t>
            </a:r>
            <a:endParaRPr lang="en-US" dirty="0"/>
          </a:p>
        </p:txBody>
      </p:sp>
      <p:sp>
        <p:nvSpPr>
          <p:cNvPr id="4" name="Slide Number Placeholder 3"/>
          <p:cNvSpPr>
            <a:spLocks noGrp="1"/>
          </p:cNvSpPr>
          <p:nvPr>
            <p:ph type="sldNum" sz="quarter" idx="5"/>
          </p:nvPr>
        </p:nvSpPr>
        <p:spPr/>
        <p:txBody>
          <a:bodyPr/>
          <a:lstStyle/>
          <a:p>
            <a:fld id="{556CDD0C-40C1-C449-BFF4-E8A65608D7EB}" type="slidenum">
              <a:rPr lang="en-US" smtClean="0"/>
              <a:t>30</a:t>
            </a:fld>
            <a:endParaRPr lang="en-US"/>
          </a:p>
        </p:txBody>
      </p:sp>
    </p:spTree>
    <p:extLst>
      <p:ext uri="{BB962C8B-B14F-4D97-AF65-F5344CB8AC3E}">
        <p14:creationId xmlns:p14="http://schemas.microsoft.com/office/powerpoint/2010/main" val="68394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142E0-F3FE-A95A-1C4A-F49BD7B16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7515D8-CE99-2256-35AB-E0F8DA0D0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C8FDE-B1A0-F013-98E4-ACBC068C70CD}"/>
              </a:ext>
            </a:extLst>
          </p:cNvPr>
          <p:cNvSpPr>
            <a:spLocks noGrp="1"/>
          </p:cNvSpPr>
          <p:nvPr>
            <p:ph type="body" idx="1"/>
          </p:nvPr>
        </p:nvSpPr>
        <p:spPr/>
        <p:txBody>
          <a:bodyPr/>
          <a:lstStyle/>
          <a:p>
            <a:pPr marL="228600" indent="-228600">
              <a:buAutoNum type="arabicPeriod"/>
            </a:pPr>
            <a:r>
              <a:rPr lang="en-US"/>
              <a:t>Brief the interpreter</a:t>
            </a:r>
          </a:p>
          <a:p>
            <a:pPr marL="171450" indent="-171450">
              <a:buFont typeface="Calibri"/>
              <a:buChar char="-"/>
            </a:pPr>
            <a:r>
              <a:rPr lang="en-US" dirty="0"/>
              <a:t>Identify yourself.</a:t>
            </a:r>
          </a:p>
          <a:p>
            <a:pPr marL="171450" indent="-171450">
              <a:buFont typeface="Calibri"/>
              <a:buChar char="-"/>
            </a:pPr>
            <a:r>
              <a:rPr lang="en-US"/>
              <a:t>Provide specific instructions of what needs to be accomplished.</a:t>
            </a:r>
          </a:p>
          <a:p>
            <a:r>
              <a:rPr lang="en-US" dirty="0"/>
              <a:t>2. Speak directly to the parent(s)</a:t>
            </a:r>
          </a:p>
          <a:p>
            <a:r>
              <a:rPr lang="en-US" dirty="0"/>
              <a:t> Communicate directly with the parent as if the interpreter is not present.</a:t>
            </a:r>
          </a:p>
          <a:p>
            <a:r>
              <a:rPr lang="en-US" dirty="0"/>
              <a:t> The interpreter will relay the information and then communicate the parent’s response directly</a:t>
            </a:r>
          </a:p>
          <a:p>
            <a:r>
              <a:rPr lang="en-US" dirty="0"/>
              <a:t>back to you.</a:t>
            </a:r>
          </a:p>
          <a:p>
            <a:r>
              <a:rPr lang="en-US" dirty="0"/>
              <a:t>3. Speak naturally, not loudly</a:t>
            </a:r>
          </a:p>
          <a:p>
            <a:r>
              <a:rPr lang="en-US" dirty="0"/>
              <a:t> Speak at a normal pace and volume.</a:t>
            </a:r>
          </a:p>
          <a:p>
            <a:r>
              <a:rPr lang="en-US" dirty="0"/>
              <a:t> Speak in one or two sentences at a time. Try to avoid breaking up a thought. The interpreter</a:t>
            </a:r>
          </a:p>
          <a:p>
            <a:r>
              <a:rPr lang="en-US" dirty="0"/>
              <a:t>is trying to understand the meaning of what you are saying, so express the entire thought at</a:t>
            </a:r>
          </a:p>
          <a:p>
            <a:r>
              <a:rPr lang="en-US" dirty="0"/>
              <a:t>once if possible.</a:t>
            </a:r>
          </a:p>
          <a:p>
            <a:r>
              <a:rPr lang="en-US" dirty="0"/>
              <a:t> Pause after expressing a thought to ensure that the interpreter has enough time to deliver</a:t>
            </a:r>
          </a:p>
          <a:p>
            <a:r>
              <a:rPr lang="en-US" dirty="0"/>
              <a:t>your message.</a:t>
            </a:r>
          </a:p>
          <a:p>
            <a:r>
              <a:rPr lang="en-US" dirty="0"/>
              <a:t> If something is unclear, or if you have a long statement, the interpreter will ask you to repeat</a:t>
            </a:r>
          </a:p>
          <a:p>
            <a:r>
              <a:rPr lang="en-US" dirty="0"/>
              <a:t>all or part of what you said, or to clarify your meaning.</a:t>
            </a:r>
          </a:p>
          <a:p>
            <a:r>
              <a:rPr lang="en-US" dirty="0"/>
              <a:t>4. Ask if the parent understands</a:t>
            </a:r>
          </a:p>
          <a:p>
            <a:r>
              <a:rPr lang="en-US" dirty="0"/>
              <a:t> Do not assume that an LEP parent understands you. In some cultures, a person may say</a:t>
            </a:r>
          </a:p>
          <a:p>
            <a:r>
              <a:rPr lang="en-US" dirty="0"/>
              <a:t>“yes” as you explain something, not meaning that they understand you, but rather that they</a:t>
            </a:r>
          </a:p>
          <a:p>
            <a:r>
              <a:rPr lang="en-US" dirty="0"/>
              <a:t>want you to keep talking because they are trying to follow the conversation.</a:t>
            </a:r>
          </a:p>
          <a:p>
            <a:r>
              <a:rPr lang="en-US" dirty="0"/>
              <a:t> Keep in mind that a lack of English does not indicate a lack of education.</a:t>
            </a:r>
          </a:p>
          <a:p>
            <a:r>
              <a:rPr lang="en-US" dirty="0"/>
              <a:t>5. Do not ask the interpreter for their opinion</a:t>
            </a:r>
          </a:p>
          <a:p>
            <a:r>
              <a:rPr lang="en-US" dirty="0"/>
              <a:t> The interpreter’s job is to convey the meaning of the source language and not allow personal</a:t>
            </a:r>
          </a:p>
          <a:p>
            <a:r>
              <a:rPr lang="en-US" dirty="0"/>
              <a:t>opinion to color the interpretation.</a:t>
            </a:r>
          </a:p>
          <a:p>
            <a:r>
              <a:rPr lang="en-US" dirty="0"/>
              <a:t> Do not hold the interpreter responsible for what the parent does/does not say.</a:t>
            </a:r>
          </a:p>
          <a:p>
            <a:r>
              <a:rPr lang="en-US" dirty="0"/>
              <a:t>6. Everything you say will be interpreted</a:t>
            </a:r>
          </a:p>
          <a:p>
            <a:r>
              <a:rPr lang="en-US" dirty="0"/>
              <a:t> Avoid private conversations. Whatever the interpreter hears will be interpreted.</a:t>
            </a:r>
          </a:p>
          <a:p>
            <a:r>
              <a:rPr lang="en-US" dirty="0"/>
              <a:t> If you feel that the interpreter has not interpreted everything, confirm s/he has done so.</a:t>
            </a:r>
          </a:p>
          <a:p>
            <a:r>
              <a:rPr lang="en-US" dirty="0"/>
              <a:t> Avoid interrupting the interpreter while s/he is interpreting.</a:t>
            </a:r>
          </a:p>
          <a:p>
            <a:r>
              <a:rPr lang="en-US" dirty="0"/>
              <a:t>7. Avoid jargon or technical terms</a:t>
            </a:r>
          </a:p>
          <a:p>
            <a:r>
              <a:rPr lang="en-US" dirty="0"/>
              <a:t> Do not use slang, idioms, acronyms, or DOE specific terms that parents may not understand.</a:t>
            </a:r>
          </a:p>
          <a:p>
            <a:r>
              <a:rPr lang="en-US" dirty="0"/>
              <a:t> Clarify unique vocabulary and provide examples to explain a term as needed.</a:t>
            </a:r>
          </a:p>
          <a:p>
            <a:r>
              <a:rPr lang="en-US"/>
              <a:t>1</a:t>
            </a:r>
          </a:p>
          <a:p>
            <a:r>
              <a:rPr lang="en-US" dirty="0"/>
              <a:t>8. Length of interpretation</a:t>
            </a:r>
          </a:p>
          <a:p>
            <a:r>
              <a:rPr lang="en-US" dirty="0"/>
              <a:t> When you are working with an interpreter, the conversation can often take twice as long as it</a:t>
            </a:r>
          </a:p>
          <a:p>
            <a:r>
              <a:rPr lang="en-US" dirty="0"/>
              <a:t>would take in English only.</a:t>
            </a:r>
          </a:p>
          <a:p>
            <a:r>
              <a:rPr lang="en-US" dirty="0"/>
              <a:t> Many concepts that you express will have no equivalent in other languages, therefore the</a:t>
            </a:r>
          </a:p>
          <a:p>
            <a:r>
              <a:rPr lang="en-US" dirty="0"/>
              <a:t>interpreter may have to describe or paraphrase many of the terms that you use.</a:t>
            </a:r>
          </a:p>
          <a:p>
            <a:r>
              <a:rPr lang="en-US" dirty="0"/>
              <a:t> Interpreters will often use more words to interpret what the original speaker says simply</a:t>
            </a:r>
          </a:p>
          <a:p>
            <a:r>
              <a:rPr lang="en-US" dirty="0"/>
              <a:t>because of the grammar and syntax of the target language.</a:t>
            </a:r>
          </a:p>
          <a:p>
            <a:r>
              <a:rPr lang="en-US" dirty="0"/>
              <a:t>9. Reading scripts</a:t>
            </a:r>
          </a:p>
          <a:p>
            <a:r>
              <a:rPr lang="en-US" dirty="0"/>
              <a:t> People often speak faster when reading a script. When you are reading a script, prepared</a:t>
            </a:r>
          </a:p>
          <a:p>
            <a:r>
              <a:rPr lang="en-US" dirty="0"/>
              <a:t>text, or disclosure, slow down to give the interpreter a chance to keep up with you.</a:t>
            </a:r>
          </a:p>
          <a:p>
            <a:r>
              <a:rPr lang="en-US" dirty="0"/>
              <a:t> Provide the interpreter with a copy of your script.</a:t>
            </a:r>
          </a:p>
          <a:p>
            <a:r>
              <a:rPr lang="en-US" dirty="0"/>
              <a:t>10. Culture</a:t>
            </a:r>
          </a:p>
          <a:p>
            <a:r>
              <a:rPr lang="en-US" dirty="0"/>
              <a:t> Professional interpreters are familiar with the culture and customs of the LEP parent. During</a:t>
            </a:r>
          </a:p>
          <a:p>
            <a:r>
              <a:rPr lang="en-US" dirty="0"/>
              <a:t>the conversation, the interpreter may identify and clarify a cultural issue of which they may</a:t>
            </a:r>
          </a:p>
          <a:p>
            <a:r>
              <a:rPr lang="en-US" dirty="0"/>
              <a:t>think you are not aware.</a:t>
            </a:r>
          </a:p>
          <a:p>
            <a:r>
              <a:rPr lang="en-US" dirty="0"/>
              <a:t> If the interpreter feels that a particular question is culturally inappropriate, s/he might ask you</a:t>
            </a:r>
          </a:p>
          <a:p>
            <a:r>
              <a:rPr lang="en-US" dirty="0"/>
              <a:t>to rephrase the question to help you obtain the information in a more appropriate way.</a:t>
            </a:r>
          </a:p>
        </p:txBody>
      </p:sp>
      <p:sp>
        <p:nvSpPr>
          <p:cNvPr id="4" name="Slide Number Placeholder 3">
            <a:extLst>
              <a:ext uri="{FF2B5EF4-FFF2-40B4-BE49-F238E27FC236}">
                <a16:creationId xmlns:a16="http://schemas.microsoft.com/office/drawing/2014/main" id="{C241AD4C-B990-5B1F-3905-41BCE908DD00}"/>
              </a:ext>
            </a:extLst>
          </p:cNvPr>
          <p:cNvSpPr>
            <a:spLocks noGrp="1"/>
          </p:cNvSpPr>
          <p:nvPr>
            <p:ph type="sldNum" sz="quarter" idx="5"/>
          </p:nvPr>
        </p:nvSpPr>
        <p:spPr/>
        <p:txBody>
          <a:bodyPr/>
          <a:lstStyle/>
          <a:p>
            <a:fld id="{556CDD0C-40C1-C449-BFF4-E8A65608D7EB}" type="slidenum">
              <a:rPr lang="en-US" smtClean="0"/>
              <a:t>50</a:t>
            </a:fld>
            <a:endParaRPr lang="en-US"/>
          </a:p>
        </p:txBody>
      </p:sp>
    </p:spTree>
    <p:extLst>
      <p:ext uri="{BB962C8B-B14F-4D97-AF65-F5344CB8AC3E}">
        <p14:creationId xmlns:p14="http://schemas.microsoft.com/office/powerpoint/2010/main" val="139071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Brief the interpreter</a:t>
            </a:r>
          </a:p>
          <a:p>
            <a:pPr marL="171450" indent="-171450">
              <a:buFont typeface="Calibri"/>
              <a:buChar char="-"/>
            </a:pPr>
            <a:r>
              <a:rPr lang="en-US" dirty="0"/>
              <a:t>Identify yourself.</a:t>
            </a:r>
          </a:p>
          <a:p>
            <a:pPr marL="171450" indent="-171450">
              <a:buFont typeface="Calibri"/>
              <a:buChar char="-"/>
            </a:pPr>
            <a:r>
              <a:rPr lang="en-US"/>
              <a:t>Provide specific instructions of what needs to be accomplished.</a:t>
            </a:r>
          </a:p>
          <a:p>
            <a:r>
              <a:rPr lang="en-US" dirty="0"/>
              <a:t>2. Speak directly to the parent(s)</a:t>
            </a:r>
          </a:p>
          <a:p>
            <a:r>
              <a:rPr lang="en-US" dirty="0"/>
              <a:t> Communicate directly with the parent as if the interpreter is not present.</a:t>
            </a:r>
          </a:p>
          <a:p>
            <a:r>
              <a:rPr lang="en-US" dirty="0"/>
              <a:t> The interpreter will relay the information and then communicate the parent’s response directly</a:t>
            </a:r>
          </a:p>
          <a:p>
            <a:r>
              <a:rPr lang="en-US" dirty="0"/>
              <a:t>back to you.</a:t>
            </a:r>
          </a:p>
          <a:p>
            <a:r>
              <a:rPr lang="en-US" dirty="0"/>
              <a:t>3. Speak naturally, not loudly</a:t>
            </a:r>
          </a:p>
          <a:p>
            <a:r>
              <a:rPr lang="en-US" dirty="0"/>
              <a:t> Speak at a normal pace and volume.</a:t>
            </a:r>
          </a:p>
          <a:p>
            <a:r>
              <a:rPr lang="en-US" dirty="0"/>
              <a:t> Speak in one or two sentences at a time. Try to avoid breaking up a thought. The interpreter</a:t>
            </a:r>
          </a:p>
          <a:p>
            <a:r>
              <a:rPr lang="en-US" dirty="0"/>
              <a:t>is trying to understand the meaning of what you are saying, so express the entire thought at</a:t>
            </a:r>
          </a:p>
          <a:p>
            <a:r>
              <a:rPr lang="en-US" dirty="0"/>
              <a:t>once if possible.</a:t>
            </a:r>
          </a:p>
          <a:p>
            <a:r>
              <a:rPr lang="en-US" dirty="0"/>
              <a:t> Pause after expressing a thought to ensure that the interpreter has enough time to deliver</a:t>
            </a:r>
          </a:p>
          <a:p>
            <a:r>
              <a:rPr lang="en-US" dirty="0"/>
              <a:t>your message.</a:t>
            </a:r>
          </a:p>
          <a:p>
            <a:r>
              <a:rPr lang="en-US" dirty="0"/>
              <a:t> If something is unclear, or if you have a long statement, the interpreter will ask you to repeat</a:t>
            </a:r>
          </a:p>
          <a:p>
            <a:r>
              <a:rPr lang="en-US" dirty="0"/>
              <a:t>all or part of what you said, or to clarify your meaning.</a:t>
            </a:r>
          </a:p>
          <a:p>
            <a:r>
              <a:rPr lang="en-US" dirty="0"/>
              <a:t>4. Ask if the parent understands</a:t>
            </a:r>
          </a:p>
          <a:p>
            <a:r>
              <a:rPr lang="en-US" dirty="0"/>
              <a:t> Do not assume that an LEP parent understands you. In some cultures, a person may say</a:t>
            </a:r>
          </a:p>
          <a:p>
            <a:r>
              <a:rPr lang="en-US" dirty="0"/>
              <a:t>“yes” as you explain something, not meaning that they understand you, but rather that they</a:t>
            </a:r>
          </a:p>
          <a:p>
            <a:r>
              <a:rPr lang="en-US" dirty="0"/>
              <a:t>want you to keep talking because they are trying to follow the conversation.</a:t>
            </a:r>
          </a:p>
          <a:p>
            <a:r>
              <a:rPr lang="en-US" dirty="0"/>
              <a:t> Keep in mind that a lack of English does not indicate a lack of education.</a:t>
            </a:r>
          </a:p>
          <a:p>
            <a:r>
              <a:rPr lang="en-US" dirty="0"/>
              <a:t>5. Do not ask the interpreter for their opinion</a:t>
            </a:r>
          </a:p>
          <a:p>
            <a:r>
              <a:rPr lang="en-US" dirty="0"/>
              <a:t> The interpreter’s job is to convey the meaning of the source language and not allow personal</a:t>
            </a:r>
          </a:p>
          <a:p>
            <a:r>
              <a:rPr lang="en-US" dirty="0"/>
              <a:t>opinion to color the interpretation.</a:t>
            </a:r>
          </a:p>
          <a:p>
            <a:r>
              <a:rPr lang="en-US" dirty="0"/>
              <a:t> Do not hold the interpreter responsible for what the parent does/does not say.</a:t>
            </a:r>
          </a:p>
          <a:p>
            <a:r>
              <a:rPr lang="en-US" dirty="0"/>
              <a:t>6. Everything you say will be interpreted</a:t>
            </a:r>
          </a:p>
          <a:p>
            <a:r>
              <a:rPr lang="en-US" dirty="0"/>
              <a:t> Avoid private conversations. Whatever the interpreter hears will be interpreted.</a:t>
            </a:r>
          </a:p>
          <a:p>
            <a:r>
              <a:rPr lang="en-US" dirty="0"/>
              <a:t> If you feel that the interpreter has not interpreted everything, confirm s/he has done so.</a:t>
            </a:r>
          </a:p>
          <a:p>
            <a:r>
              <a:rPr lang="en-US" dirty="0"/>
              <a:t> Avoid interrupting the interpreter while s/he is interpreting.</a:t>
            </a:r>
          </a:p>
          <a:p>
            <a:r>
              <a:rPr lang="en-US" dirty="0"/>
              <a:t>7. Avoid jargon or technical terms</a:t>
            </a:r>
          </a:p>
          <a:p>
            <a:r>
              <a:rPr lang="en-US" dirty="0"/>
              <a:t> Do not use slang, idioms, acronyms, or DOE specific terms that parents may not understand.</a:t>
            </a:r>
          </a:p>
          <a:p>
            <a:r>
              <a:rPr lang="en-US" dirty="0"/>
              <a:t> Clarify unique vocabulary and provide examples to explain a term as needed.</a:t>
            </a:r>
          </a:p>
          <a:p>
            <a:r>
              <a:rPr lang="en-US"/>
              <a:t>1</a:t>
            </a:r>
          </a:p>
          <a:p>
            <a:r>
              <a:rPr lang="en-US" dirty="0"/>
              <a:t>8. Length of interpretation</a:t>
            </a:r>
          </a:p>
          <a:p>
            <a:r>
              <a:rPr lang="en-US" dirty="0"/>
              <a:t> When you are working with an interpreter, the conversation can often take twice as long as it</a:t>
            </a:r>
          </a:p>
          <a:p>
            <a:r>
              <a:rPr lang="en-US" dirty="0"/>
              <a:t>would take in English only.</a:t>
            </a:r>
          </a:p>
          <a:p>
            <a:r>
              <a:rPr lang="en-US" dirty="0"/>
              <a:t> Many concepts that you express will have no equivalent in other languages, therefore the</a:t>
            </a:r>
          </a:p>
          <a:p>
            <a:r>
              <a:rPr lang="en-US" dirty="0"/>
              <a:t>interpreter may have to describe or paraphrase many of the terms that you use.</a:t>
            </a:r>
          </a:p>
          <a:p>
            <a:r>
              <a:rPr lang="en-US" dirty="0"/>
              <a:t> Interpreters will often use more words to interpret what the original speaker says simply</a:t>
            </a:r>
          </a:p>
          <a:p>
            <a:r>
              <a:rPr lang="en-US" dirty="0"/>
              <a:t>because of the grammar and syntax of the target language.</a:t>
            </a:r>
          </a:p>
          <a:p>
            <a:r>
              <a:rPr lang="en-US" dirty="0"/>
              <a:t>9. Reading scripts</a:t>
            </a:r>
          </a:p>
          <a:p>
            <a:r>
              <a:rPr lang="en-US" dirty="0"/>
              <a:t> People often speak faster when reading a script. When you are reading a script, prepared</a:t>
            </a:r>
          </a:p>
          <a:p>
            <a:r>
              <a:rPr lang="en-US" dirty="0"/>
              <a:t>text, or disclosure, slow down to give the interpreter a chance to keep up with you.</a:t>
            </a:r>
          </a:p>
          <a:p>
            <a:r>
              <a:rPr lang="en-US" dirty="0"/>
              <a:t> Provide the interpreter with a copy of your script.</a:t>
            </a:r>
          </a:p>
          <a:p>
            <a:r>
              <a:rPr lang="en-US" dirty="0"/>
              <a:t>10. Culture</a:t>
            </a:r>
          </a:p>
          <a:p>
            <a:r>
              <a:rPr lang="en-US" dirty="0"/>
              <a:t> Professional interpreters are familiar with the culture and customs of the LEP parent. During</a:t>
            </a:r>
          </a:p>
          <a:p>
            <a:r>
              <a:rPr lang="en-US" dirty="0"/>
              <a:t>the conversation, the interpreter may identify and clarify a cultural issue of which they may</a:t>
            </a:r>
          </a:p>
          <a:p>
            <a:r>
              <a:rPr lang="en-US" dirty="0"/>
              <a:t>think you are not aware.</a:t>
            </a:r>
          </a:p>
          <a:p>
            <a:r>
              <a:rPr lang="en-US" dirty="0"/>
              <a:t> If the interpreter feels that a particular question is culturally inappropriate, s/he might ask you</a:t>
            </a:r>
          </a:p>
          <a:p>
            <a:r>
              <a:rPr lang="en-US" dirty="0"/>
              <a:t>to rephrase the question to help you obtain the information in a more appropriate way.</a:t>
            </a:r>
          </a:p>
        </p:txBody>
      </p:sp>
      <p:sp>
        <p:nvSpPr>
          <p:cNvPr id="4" name="Slide Number Placeholder 3"/>
          <p:cNvSpPr>
            <a:spLocks noGrp="1"/>
          </p:cNvSpPr>
          <p:nvPr>
            <p:ph type="sldNum" sz="quarter" idx="5"/>
          </p:nvPr>
        </p:nvSpPr>
        <p:spPr/>
        <p:txBody>
          <a:bodyPr/>
          <a:lstStyle/>
          <a:p>
            <a:fld id="{556CDD0C-40C1-C449-BFF4-E8A65608D7EB}" type="slidenum">
              <a:rPr lang="en-US" smtClean="0"/>
              <a:t>51</a:t>
            </a:fld>
            <a:endParaRPr lang="en-US"/>
          </a:p>
        </p:txBody>
      </p:sp>
    </p:spTree>
    <p:extLst>
      <p:ext uri="{BB962C8B-B14F-4D97-AF65-F5344CB8AC3E}">
        <p14:creationId xmlns:p14="http://schemas.microsoft.com/office/powerpoint/2010/main" val="887406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tx2">
                <a:lumMod val="92000"/>
              </a:schemeClr>
            </a:gs>
            <a:gs pos="68000">
              <a:schemeClr val="tx2">
                <a:lumMod val="40000"/>
                <a:lumOff val="6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Picture 6" descr="A group of people crossing a street&#10;&#10;Description automatically generated">
            <a:extLst>
              <a:ext uri="{FF2B5EF4-FFF2-40B4-BE49-F238E27FC236}">
                <a16:creationId xmlns:a16="http://schemas.microsoft.com/office/drawing/2014/main" id="{98B66975-965F-2711-2149-B592790DB6E2}"/>
              </a:ext>
            </a:extLst>
          </p:cNvPr>
          <p:cNvPicPr>
            <a:picLocks noChangeAspect="1"/>
          </p:cNvPicPr>
          <p:nvPr userDrawn="1"/>
        </p:nvPicPr>
        <p:blipFill rotWithShape="1">
          <a:blip r:embed="rId2"/>
          <a:srcRect l="13537" t="6486" r="-55" b="287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97A3532-1566-4054-BBD0-0670E7D5E8BD}"/>
              </a:ext>
            </a:extLst>
          </p:cNvPr>
          <p:cNvSpPr/>
          <p:nvPr userDrawn="1"/>
        </p:nvSpPr>
        <p:spPr>
          <a:xfrm>
            <a:off x="1" y="0"/>
            <a:ext cx="12192000" cy="6858000"/>
          </a:xfrm>
          <a:prstGeom prst="rect">
            <a:avLst/>
          </a:prstGeom>
          <a:gradFill flip="none" rotWithShape="1">
            <a:gsLst>
              <a:gs pos="0">
                <a:schemeClr val="tx2">
                  <a:lumMod val="92000"/>
                </a:schemeClr>
              </a:gs>
              <a:gs pos="52000">
                <a:schemeClr val="tx2">
                  <a:lumMod val="40000"/>
                  <a:lumOff val="60000"/>
                  <a:alpha val="0"/>
                </a:schemeClr>
              </a:gs>
            </a:gsLst>
            <a:lin ang="2700000" scaled="1"/>
            <a:tileRect/>
          </a:gra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0" name="Picture 9" descr="A black background with white text&#10;&#10;Description automatically generated">
            <a:extLst>
              <a:ext uri="{FF2B5EF4-FFF2-40B4-BE49-F238E27FC236}">
                <a16:creationId xmlns:a16="http://schemas.microsoft.com/office/drawing/2014/main" id="{25B95B88-93D2-43E1-A674-722F3DCB29DA}"/>
              </a:ext>
            </a:extLst>
          </p:cNvPr>
          <p:cNvPicPr>
            <a:picLocks noChangeAspect="1"/>
          </p:cNvPicPr>
          <p:nvPr userDrawn="1"/>
        </p:nvPicPr>
        <p:blipFill>
          <a:blip r:embed="rId3"/>
          <a:stretch>
            <a:fillRect/>
          </a:stretch>
        </p:blipFill>
        <p:spPr>
          <a:xfrm>
            <a:off x="501837" y="417354"/>
            <a:ext cx="2028713" cy="1594709"/>
          </a:xfrm>
          <a:prstGeom prst="rect">
            <a:avLst/>
          </a:prstGeom>
        </p:spPr>
      </p:pic>
      <p:sp>
        <p:nvSpPr>
          <p:cNvPr id="11" name="Title 1">
            <a:extLst>
              <a:ext uri="{FF2B5EF4-FFF2-40B4-BE49-F238E27FC236}">
                <a16:creationId xmlns:a16="http://schemas.microsoft.com/office/drawing/2014/main" id="{D8B874CD-905A-4ED8-B6A8-B98F6315B904}"/>
              </a:ext>
            </a:extLst>
          </p:cNvPr>
          <p:cNvSpPr>
            <a:spLocks noGrp="1"/>
          </p:cNvSpPr>
          <p:nvPr>
            <p:ph type="ctrTitle"/>
          </p:nvPr>
        </p:nvSpPr>
        <p:spPr>
          <a:xfrm>
            <a:off x="3734513" y="3100269"/>
            <a:ext cx="7560944" cy="1466833"/>
          </a:xfrm>
        </p:spPr>
        <p:txBody>
          <a:bodyPr anchor="b">
            <a:noAutofit/>
          </a:bodyPr>
          <a:lstStyle>
            <a:lvl1pPr algn="l">
              <a:defRPr sz="7200">
                <a:solidFill>
                  <a:schemeClr val="bg2"/>
                </a:solidFill>
              </a:defRPr>
            </a:lvl1pPr>
          </a:lstStyle>
          <a:p>
            <a:r>
              <a:rPr lang="en-US" dirty="0"/>
              <a:t>Click to edit Master title style</a:t>
            </a:r>
          </a:p>
        </p:txBody>
      </p:sp>
      <p:sp>
        <p:nvSpPr>
          <p:cNvPr id="13" name="Subtitle 2">
            <a:extLst>
              <a:ext uri="{FF2B5EF4-FFF2-40B4-BE49-F238E27FC236}">
                <a16:creationId xmlns:a16="http://schemas.microsoft.com/office/drawing/2014/main" id="{0D1D140A-EAC5-463A-B087-F2E21033E843}"/>
              </a:ext>
            </a:extLst>
          </p:cNvPr>
          <p:cNvSpPr>
            <a:spLocks noGrp="1"/>
          </p:cNvSpPr>
          <p:nvPr>
            <p:ph type="subTitle" idx="1"/>
          </p:nvPr>
        </p:nvSpPr>
        <p:spPr>
          <a:xfrm>
            <a:off x="3734513" y="5078535"/>
            <a:ext cx="7560943" cy="1008277"/>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4" name="Straight Connector 13">
            <a:extLst>
              <a:ext uri="{FF2B5EF4-FFF2-40B4-BE49-F238E27FC236}">
                <a16:creationId xmlns:a16="http://schemas.microsoft.com/office/drawing/2014/main" id="{98536F22-A6B9-4A4C-B5FD-5B5BCBCFCD9B}"/>
              </a:ext>
            </a:extLst>
          </p:cNvPr>
          <p:cNvCxnSpPr>
            <a:cxnSpLocks/>
          </p:cNvCxnSpPr>
          <p:nvPr userDrawn="1"/>
        </p:nvCxnSpPr>
        <p:spPr>
          <a:xfrm>
            <a:off x="3734513" y="4784752"/>
            <a:ext cx="7560943" cy="0"/>
          </a:xfrm>
          <a:prstGeom prst="line">
            <a:avLst/>
          </a:prstGeom>
          <a:ln w="38100">
            <a:solidFill>
              <a:srgbClr val="F3EAD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446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1545-3756-BD0F-4729-7F917F6A5A62}"/>
              </a:ext>
            </a:extLst>
          </p:cNvPr>
          <p:cNvSpPr>
            <a:spLocks noGrp="1"/>
          </p:cNvSpPr>
          <p:nvPr>
            <p:ph type="title"/>
          </p:nvPr>
        </p:nvSpPr>
        <p:spPr/>
        <p:txBody>
          <a:bodyPr/>
          <a:lstStyle>
            <a:lvl1pPr>
              <a:defRPr b="1"/>
            </a:lvl1pPr>
          </a:lstStyle>
          <a:p>
            <a:r>
              <a:rPr lang="en-US" dirty="0"/>
              <a:t>Click to edit Master title style</a:t>
            </a:r>
          </a:p>
        </p:txBody>
      </p:sp>
      <p:cxnSp>
        <p:nvCxnSpPr>
          <p:cNvPr id="6" name="Straight Connector 5">
            <a:extLst>
              <a:ext uri="{FF2B5EF4-FFF2-40B4-BE49-F238E27FC236}">
                <a16:creationId xmlns:a16="http://schemas.microsoft.com/office/drawing/2014/main" id="{3BA05B1D-2204-0085-5652-8BCAC88DB679}"/>
              </a:ext>
            </a:extLst>
          </p:cNvPr>
          <p:cNvCxnSpPr>
            <a:cxnSpLocks/>
          </p:cNvCxnSpPr>
          <p:nvPr userDrawn="1"/>
        </p:nvCxnSpPr>
        <p:spPr>
          <a:xfrm>
            <a:off x="838200" y="1435271"/>
            <a:ext cx="10515600"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9CA418C-5C86-94BF-BF97-34536ADD5CBE}"/>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319983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07838B-C144-1868-A7AE-08DEE2DFF40C}"/>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228329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729107-2164-D753-001E-3F0A2B26ABAE}"/>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54749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act Photo 1">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waiting for a train&#10;&#10;Description automatically generated">
            <a:extLst>
              <a:ext uri="{FF2B5EF4-FFF2-40B4-BE49-F238E27FC236}">
                <a16:creationId xmlns:a16="http://schemas.microsoft.com/office/drawing/2014/main" id="{B04C7413-B76B-BE37-45CF-A569826A9FA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6627" t="11816" r="-1" b="19281"/>
          <a:stretch/>
        </p:blipFill>
        <p:spPr>
          <a:xfrm>
            <a:off x="0" y="-1"/>
            <a:ext cx="12192000" cy="5777345"/>
          </a:xfrm>
          <a:prstGeom prst="rect">
            <a:avLst/>
          </a:prstGeom>
        </p:spPr>
      </p:pic>
      <p:sp>
        <p:nvSpPr>
          <p:cNvPr id="12" name="TextBox 11">
            <a:extLst>
              <a:ext uri="{FF2B5EF4-FFF2-40B4-BE49-F238E27FC236}">
                <a16:creationId xmlns:a16="http://schemas.microsoft.com/office/drawing/2014/main" id="{9BA545E9-5182-581D-2B6B-4D061D4B7E77}"/>
              </a:ext>
            </a:extLst>
          </p:cNvPr>
          <p:cNvSpPr txBox="1"/>
          <p:nvPr userDrawn="1"/>
        </p:nvSpPr>
        <p:spPr>
          <a:xfrm>
            <a:off x="-1906292" y="2557220"/>
            <a:ext cx="184731" cy="369332"/>
          </a:xfrm>
          <a:prstGeom prst="rect">
            <a:avLst/>
          </a:prstGeom>
          <a:noFill/>
        </p:spPr>
        <p:txBody>
          <a:bodyPr wrap="none" rtlCol="0">
            <a:spAutoFit/>
          </a:bodyPr>
          <a:lstStyle/>
          <a:p>
            <a:endParaRPr lang="en-US" dirty="0"/>
          </a:p>
        </p:txBody>
      </p:sp>
      <p:sp>
        <p:nvSpPr>
          <p:cNvPr id="8" name="Content Placeholder 7">
            <a:extLst>
              <a:ext uri="{FF2B5EF4-FFF2-40B4-BE49-F238E27FC236}">
                <a16:creationId xmlns:a16="http://schemas.microsoft.com/office/drawing/2014/main" id="{72662435-1D84-9ACD-836C-3489A81E9954}"/>
              </a:ext>
            </a:extLst>
          </p:cNvPr>
          <p:cNvSpPr>
            <a:spLocks noGrp="1"/>
          </p:cNvSpPr>
          <p:nvPr>
            <p:ph sz="quarter" idx="10"/>
          </p:nvPr>
        </p:nvSpPr>
        <p:spPr>
          <a:xfrm>
            <a:off x="6498936" y="1790700"/>
            <a:ext cx="5083464" cy="3102262"/>
          </a:xfrm>
        </p:spPr>
        <p:txBody>
          <a:bodyPr>
            <a:normAutofit/>
          </a:bodyPr>
          <a:lstStyle>
            <a:lvl1pPr marL="0" indent="0">
              <a:lnSpc>
                <a:spcPts val="5000"/>
              </a:lnSpc>
              <a:buFontTx/>
              <a:buNone/>
              <a:defRPr sz="4000" b="1" i="0">
                <a:solidFill>
                  <a:schemeClr val="bg2"/>
                </a:solidFill>
                <a:latin typeface="Inter SemiBold" panose="02000503000000020004" pitchFamily="2" charset="0"/>
                <a:ea typeface="Inter SemiBold" panose="02000503000000020004" pitchFamily="2" charset="0"/>
              </a:defRPr>
            </a:lvl1pPr>
            <a:lvl2pPr marL="457200" indent="0">
              <a:buFontTx/>
              <a:buNone/>
              <a:defRPr>
                <a:solidFill>
                  <a:schemeClr val="bg2"/>
                </a:solidFill>
              </a:defRPr>
            </a:lvl2pPr>
            <a:lvl3pPr marL="914400" indent="0">
              <a:buFontTx/>
              <a:buNone/>
              <a:defRPr>
                <a:solidFill>
                  <a:schemeClr val="bg2"/>
                </a:solidFill>
              </a:defRPr>
            </a:lvl3pPr>
            <a:lvl4pPr marL="1371600" indent="0">
              <a:buFontTx/>
              <a:buNone/>
              <a:defRPr>
                <a:solidFill>
                  <a:schemeClr val="bg2"/>
                </a:solidFill>
              </a:defRPr>
            </a:lvl4pPr>
            <a:lvl5pPr marL="1828800" indent="0">
              <a:buFontTx/>
              <a:buNone/>
              <a:defRPr>
                <a:solidFill>
                  <a:schemeClr val="bg2"/>
                </a:solidFill>
              </a:defRPr>
            </a:lvl5pPr>
          </a:lstStyle>
          <a:p>
            <a:pPr lvl="0"/>
            <a:r>
              <a:rPr lang="en-US" dirty="0"/>
              <a:t>Click to edit Master text styles</a:t>
            </a:r>
          </a:p>
        </p:txBody>
      </p:sp>
      <p:sp>
        <p:nvSpPr>
          <p:cNvPr id="4" name="TextBox 3">
            <a:extLst>
              <a:ext uri="{FF2B5EF4-FFF2-40B4-BE49-F238E27FC236}">
                <a16:creationId xmlns:a16="http://schemas.microsoft.com/office/drawing/2014/main" id="{861791A4-6832-707D-F8C1-556F1E2A7D62}"/>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3523861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pact Photo 2">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BA545E9-5182-581D-2B6B-4D061D4B7E77}"/>
              </a:ext>
            </a:extLst>
          </p:cNvPr>
          <p:cNvSpPr txBox="1"/>
          <p:nvPr userDrawn="1"/>
        </p:nvSpPr>
        <p:spPr>
          <a:xfrm>
            <a:off x="-1906292" y="2557220"/>
            <a:ext cx="184731" cy="369332"/>
          </a:xfrm>
          <a:prstGeom prst="rect">
            <a:avLst/>
          </a:prstGeom>
          <a:noFill/>
        </p:spPr>
        <p:txBody>
          <a:bodyPr wrap="none" rtlCol="0">
            <a:spAutoFit/>
          </a:bodyPr>
          <a:lstStyle/>
          <a:p>
            <a:endParaRPr lang="en-US" dirty="0"/>
          </a:p>
        </p:txBody>
      </p:sp>
      <p:pic>
        <p:nvPicPr>
          <p:cNvPr id="3" name="Picture 2" descr="A person standing in a crosswalk&#10;&#10;Description automatically generated">
            <a:extLst>
              <a:ext uri="{FF2B5EF4-FFF2-40B4-BE49-F238E27FC236}">
                <a16:creationId xmlns:a16="http://schemas.microsoft.com/office/drawing/2014/main" id="{B1E3C86D-EEA0-B401-59B9-DA610F796AC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0398" t="14305" b="60051"/>
          <a:stretch/>
        </p:blipFill>
        <p:spPr>
          <a:xfrm>
            <a:off x="0" y="0"/>
            <a:ext cx="12192000" cy="5763491"/>
          </a:xfrm>
          <a:prstGeom prst="rect">
            <a:avLst/>
          </a:prstGeom>
        </p:spPr>
      </p:pic>
      <p:sp>
        <p:nvSpPr>
          <p:cNvPr id="5" name="Rectangle 4">
            <a:extLst>
              <a:ext uri="{FF2B5EF4-FFF2-40B4-BE49-F238E27FC236}">
                <a16:creationId xmlns:a16="http://schemas.microsoft.com/office/drawing/2014/main" id="{B99AC4AA-E4B1-5CE0-37B0-DB93695AD1F8}"/>
              </a:ext>
            </a:extLst>
          </p:cNvPr>
          <p:cNvSpPr/>
          <p:nvPr userDrawn="1"/>
        </p:nvSpPr>
        <p:spPr>
          <a:xfrm>
            <a:off x="0" y="-1"/>
            <a:ext cx="12192000" cy="5763491"/>
          </a:xfrm>
          <a:prstGeom prst="rect">
            <a:avLst/>
          </a:prstGeom>
          <a:gradFill>
            <a:gsLst>
              <a:gs pos="80000">
                <a:schemeClr val="bg2">
                  <a:alpha val="0"/>
                </a:schemeClr>
              </a:gs>
              <a:gs pos="13000">
                <a:schemeClr val="tx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7">
            <a:extLst>
              <a:ext uri="{FF2B5EF4-FFF2-40B4-BE49-F238E27FC236}">
                <a16:creationId xmlns:a16="http://schemas.microsoft.com/office/drawing/2014/main" id="{A10CD90A-90E2-B9E5-C1EF-D9DC2ECA4FAC}"/>
              </a:ext>
            </a:extLst>
          </p:cNvPr>
          <p:cNvSpPr>
            <a:spLocks noGrp="1"/>
          </p:cNvSpPr>
          <p:nvPr>
            <p:ph sz="quarter" idx="10"/>
          </p:nvPr>
        </p:nvSpPr>
        <p:spPr>
          <a:xfrm>
            <a:off x="6498936" y="1790700"/>
            <a:ext cx="5083464" cy="3102262"/>
          </a:xfrm>
        </p:spPr>
        <p:txBody>
          <a:bodyPr>
            <a:normAutofit/>
          </a:bodyPr>
          <a:lstStyle>
            <a:lvl1pPr marL="0" indent="0">
              <a:lnSpc>
                <a:spcPts val="5000"/>
              </a:lnSpc>
              <a:buFontTx/>
              <a:buNone/>
              <a:defRPr sz="4000" b="1" i="0">
                <a:solidFill>
                  <a:schemeClr val="bg2"/>
                </a:solidFill>
                <a:latin typeface="Inter SemiBold" panose="02000503000000020004" pitchFamily="2" charset="0"/>
                <a:ea typeface="Inter SemiBold" panose="02000503000000020004" pitchFamily="2" charset="0"/>
              </a:defRPr>
            </a:lvl1pPr>
            <a:lvl2pPr marL="457200" indent="0">
              <a:buFontTx/>
              <a:buNone/>
              <a:defRPr>
                <a:solidFill>
                  <a:schemeClr val="bg2"/>
                </a:solidFill>
              </a:defRPr>
            </a:lvl2pPr>
            <a:lvl3pPr marL="914400" indent="0">
              <a:buFontTx/>
              <a:buNone/>
              <a:defRPr>
                <a:solidFill>
                  <a:schemeClr val="bg2"/>
                </a:solidFill>
              </a:defRPr>
            </a:lvl3pPr>
            <a:lvl4pPr marL="1371600" indent="0">
              <a:buFontTx/>
              <a:buNone/>
              <a:defRPr>
                <a:solidFill>
                  <a:schemeClr val="bg2"/>
                </a:solidFill>
              </a:defRPr>
            </a:lvl4pPr>
            <a:lvl5pPr marL="1828800" indent="0">
              <a:buFontTx/>
              <a:buNone/>
              <a:defRPr>
                <a:solidFill>
                  <a:schemeClr val="bg2"/>
                </a:solidFill>
              </a:defRPr>
            </a:lvl5pPr>
          </a:lstStyle>
          <a:p>
            <a:pPr lvl="0"/>
            <a:r>
              <a:rPr lang="en-US" dirty="0"/>
              <a:t>Click to edit Master text styles</a:t>
            </a:r>
          </a:p>
        </p:txBody>
      </p:sp>
      <p:sp>
        <p:nvSpPr>
          <p:cNvPr id="6" name="TextBox 5">
            <a:extLst>
              <a:ext uri="{FF2B5EF4-FFF2-40B4-BE49-F238E27FC236}">
                <a16:creationId xmlns:a16="http://schemas.microsoft.com/office/drawing/2014/main" id="{72A1DE9B-BBD4-5D50-858A-A5FD9C196E99}"/>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2224637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1A214DA-0AC1-4B65-4264-F363C1C9A5E2}"/>
              </a:ext>
            </a:extLst>
          </p:cNvPr>
          <p:cNvSpPr>
            <a:spLocks noGrp="1"/>
          </p:cNvSpPr>
          <p:nvPr>
            <p:ph sz="quarter" idx="10" hasCustomPrompt="1"/>
          </p:nvPr>
        </p:nvSpPr>
        <p:spPr>
          <a:xfrm>
            <a:off x="6096000" y="4803775"/>
            <a:ext cx="5257800" cy="787400"/>
          </a:xfrm>
        </p:spPr>
        <p:txBody>
          <a:bodyPr/>
          <a:lstStyle>
            <a:lvl1pPr marL="0" indent="0" algn="r">
              <a:buNone/>
              <a:defRPr b="0" i="0">
                <a:solidFill>
                  <a:schemeClr val="tx1"/>
                </a:solidFill>
                <a:latin typeface="Inter Medium" panose="02000503000000020004" pitchFamily="2" charset="0"/>
                <a:ea typeface="Inter Medium" panose="02000503000000020004" pitchFamily="2" charset="0"/>
              </a:defRPr>
            </a:lvl1pPr>
          </a:lstStyle>
          <a:p>
            <a:pPr lvl="0"/>
            <a:r>
              <a:rPr lang="en-US" dirty="0"/>
              <a:t>- Click to edit Master text styles</a:t>
            </a:r>
          </a:p>
        </p:txBody>
      </p:sp>
      <p:sp>
        <p:nvSpPr>
          <p:cNvPr id="9" name="Content Placeholder 2">
            <a:extLst>
              <a:ext uri="{FF2B5EF4-FFF2-40B4-BE49-F238E27FC236}">
                <a16:creationId xmlns:a16="http://schemas.microsoft.com/office/drawing/2014/main" id="{B909A036-2137-EBCA-495A-C194E9CCB0F9}"/>
              </a:ext>
            </a:extLst>
          </p:cNvPr>
          <p:cNvSpPr>
            <a:spLocks noGrp="1"/>
          </p:cNvSpPr>
          <p:nvPr>
            <p:ph idx="1"/>
          </p:nvPr>
        </p:nvSpPr>
        <p:spPr>
          <a:xfrm>
            <a:off x="838200" y="1825626"/>
            <a:ext cx="10515600" cy="2978150"/>
          </a:xfrm>
        </p:spPr>
        <p:txBody>
          <a:bodyPr>
            <a:normAutofit/>
          </a:bodyPr>
          <a:lstStyle>
            <a:lvl1pPr marL="0" indent="0">
              <a:lnSpc>
                <a:spcPts val="5000"/>
              </a:lnSpc>
              <a:buNone/>
              <a:defRPr sz="4000" b="0" i="0">
                <a:latin typeface="Articulat CF Medium" pitchFamily="2" charset="77"/>
              </a:defRPr>
            </a:lvl1pPr>
            <a:lvl2pPr>
              <a:lnSpc>
                <a:spcPts val="3000"/>
              </a:lnSpc>
              <a:defRPr/>
            </a:lvl2pPr>
            <a:lvl3pPr>
              <a:lnSpc>
                <a:spcPts val="3000"/>
              </a:lnSpc>
              <a:defRPr/>
            </a:lvl3pPr>
            <a:lvl4pPr>
              <a:lnSpc>
                <a:spcPts val="3000"/>
              </a:lnSpc>
              <a:defRPr/>
            </a:lvl4pPr>
            <a:lvl5pPr>
              <a:lnSpc>
                <a:spcPts val="3000"/>
              </a:lnSpc>
              <a:defRPr/>
            </a:lvl5pPr>
          </a:lstStyle>
          <a:p>
            <a:pPr lvl="0"/>
            <a:r>
              <a:rPr lang="en-US" dirty="0"/>
              <a:t>Click to edit Master text styles</a:t>
            </a:r>
          </a:p>
        </p:txBody>
      </p:sp>
      <p:sp>
        <p:nvSpPr>
          <p:cNvPr id="4" name="TextBox 3">
            <a:extLst>
              <a:ext uri="{FF2B5EF4-FFF2-40B4-BE49-F238E27FC236}">
                <a16:creationId xmlns:a16="http://schemas.microsoft.com/office/drawing/2014/main" id="{B58E8E67-13A3-99C9-FDD1-AC137505B19A}"/>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4004292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arge Logo">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3D4EAB-84ED-B0D6-2166-FECF103B96A7}"/>
              </a:ext>
            </a:extLst>
          </p:cNvPr>
          <p:cNvSpPr txBox="1"/>
          <p:nvPr userDrawn="1"/>
        </p:nvSpPr>
        <p:spPr>
          <a:xfrm>
            <a:off x="9636369" y="6329263"/>
            <a:ext cx="2336267" cy="276999"/>
          </a:xfrm>
          <a:prstGeom prst="rect">
            <a:avLst/>
          </a:prstGeom>
          <a:noFill/>
        </p:spPr>
        <p:txBody>
          <a:bodyPr wrap="square">
            <a:spAutoFit/>
          </a:bodyPr>
          <a:lstStyle/>
          <a:p>
            <a:pPr algn="r"/>
            <a:r>
              <a:rPr lang="en-US" sz="12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
        <p:nvSpPr>
          <p:cNvPr id="3" name="Rectangle 2">
            <a:extLst>
              <a:ext uri="{FF2B5EF4-FFF2-40B4-BE49-F238E27FC236}">
                <a16:creationId xmlns:a16="http://schemas.microsoft.com/office/drawing/2014/main" id="{BE529CE6-510E-1A5D-C977-4C2DB6A693AC}"/>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white text&#10;&#10;Description automatically generated">
            <a:extLst>
              <a:ext uri="{FF2B5EF4-FFF2-40B4-BE49-F238E27FC236}">
                <a16:creationId xmlns:a16="http://schemas.microsoft.com/office/drawing/2014/main" id="{57962E76-96FD-30C9-000E-71165C70B374}"/>
              </a:ext>
            </a:extLst>
          </p:cNvPr>
          <p:cNvPicPr>
            <a:picLocks noChangeAspect="1"/>
          </p:cNvPicPr>
          <p:nvPr userDrawn="1"/>
        </p:nvPicPr>
        <p:blipFill>
          <a:blip r:embed="rId2"/>
          <a:stretch>
            <a:fillRect/>
          </a:stretch>
        </p:blipFill>
        <p:spPr>
          <a:xfrm>
            <a:off x="4378076" y="1509597"/>
            <a:ext cx="3604491" cy="2833381"/>
          </a:xfrm>
          <a:prstGeom prst="rect">
            <a:avLst/>
          </a:prstGeom>
        </p:spPr>
      </p:pic>
      <p:sp>
        <p:nvSpPr>
          <p:cNvPr id="6" name="TextBox 5">
            <a:extLst>
              <a:ext uri="{FF2B5EF4-FFF2-40B4-BE49-F238E27FC236}">
                <a16:creationId xmlns:a16="http://schemas.microsoft.com/office/drawing/2014/main" id="{AA754BAA-210D-4241-C2FA-4F6928D4C851}"/>
              </a:ext>
            </a:extLst>
          </p:cNvPr>
          <p:cNvSpPr txBox="1"/>
          <p:nvPr userDrawn="1"/>
        </p:nvSpPr>
        <p:spPr>
          <a:xfrm>
            <a:off x="4245195" y="4792411"/>
            <a:ext cx="3870252" cy="646331"/>
          </a:xfrm>
          <a:prstGeom prst="rect">
            <a:avLst/>
          </a:prstGeom>
          <a:noFill/>
        </p:spPr>
        <p:txBody>
          <a:bodyPr wrap="square">
            <a:spAutoFit/>
          </a:bodyPr>
          <a:lstStyle/>
          <a:p>
            <a:pPr algn="r"/>
            <a:r>
              <a:rPr lang="en-US" sz="3600" b="1" dirty="0">
                <a:solidFill>
                  <a:schemeClr val="accent1"/>
                </a:solidFill>
                <a:latin typeface="Articulat CF" pitchFamily="2" charset="77"/>
              </a:rPr>
              <a:t>Demand Justice.</a:t>
            </a:r>
            <a:endParaRPr lang="en-US" sz="3600" b="0" i="0" dirty="0">
              <a:solidFill>
                <a:schemeClr val="bg1"/>
              </a:solidFill>
              <a:latin typeface="Articulat CF Light" pitchFamily="2" charset="77"/>
            </a:endParaRPr>
          </a:p>
        </p:txBody>
      </p:sp>
    </p:spTree>
    <p:extLst>
      <p:ext uri="{BB962C8B-B14F-4D97-AF65-F5344CB8AC3E}">
        <p14:creationId xmlns:p14="http://schemas.microsoft.com/office/powerpoint/2010/main" val="95105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1B3DF1-1289-473C-8EF1-B42F11E43985}"/>
              </a:ext>
            </a:extLst>
          </p:cNvPr>
          <p:cNvPicPr>
            <a:picLocks noChangeAspect="1"/>
          </p:cNvPicPr>
          <p:nvPr userDrawn="1"/>
        </p:nvPicPr>
        <p:blipFill>
          <a:blip r:embed="rId2"/>
          <a:stretch>
            <a:fillRect/>
          </a:stretch>
        </p:blipFill>
        <p:spPr>
          <a:xfrm>
            <a:off x="698346" y="519576"/>
            <a:ext cx="2083490" cy="1637768"/>
          </a:xfrm>
          <a:prstGeom prst="rect">
            <a:avLst/>
          </a:prstGeom>
        </p:spPr>
      </p:pic>
      <p:sp>
        <p:nvSpPr>
          <p:cNvPr id="8" name="TextBox 7">
            <a:extLst>
              <a:ext uri="{FF2B5EF4-FFF2-40B4-BE49-F238E27FC236}">
                <a16:creationId xmlns:a16="http://schemas.microsoft.com/office/drawing/2014/main" id="{8264BA4B-C21D-4D66-A377-E361D15CD7C1}"/>
              </a:ext>
            </a:extLst>
          </p:cNvPr>
          <p:cNvSpPr txBox="1"/>
          <p:nvPr userDrawn="1"/>
        </p:nvSpPr>
        <p:spPr>
          <a:xfrm>
            <a:off x="8983754" y="6119336"/>
            <a:ext cx="2903447" cy="738664"/>
          </a:xfrm>
          <a:prstGeom prst="rect">
            <a:avLst/>
          </a:prstGeom>
          <a:noFill/>
        </p:spPr>
        <p:txBody>
          <a:bodyPr wrap="square">
            <a:spAutoFit/>
          </a:bodyPr>
          <a:lstStyle/>
          <a:p>
            <a:pPr algn="r"/>
            <a:r>
              <a:rPr lang="en-US" sz="2400" b="1" dirty="0">
                <a:solidFill>
                  <a:schemeClr val="accent1"/>
                </a:solidFill>
                <a:latin typeface="Articulat CF" pitchFamily="2" charset="77"/>
              </a:rPr>
              <a:t>Demand Justice.    </a:t>
            </a:r>
            <a:fld id="{E5104203-810E-2C40-B12E-9097551256B4}" type="slidenum">
              <a:rPr lang="en-US" sz="1800" b="0" i="0" smtClean="0">
                <a:solidFill>
                  <a:schemeClr val="bg1"/>
                </a:solidFill>
                <a:latin typeface="Articulat CF Light" pitchFamily="2" charset="77"/>
              </a:rPr>
              <a:pPr algn="r"/>
              <a:t>‹#›</a:t>
            </a:fld>
            <a:endParaRPr lang="en-US" sz="1800" b="0" i="0" dirty="0">
              <a:solidFill>
                <a:schemeClr val="bg1"/>
              </a:solidFill>
              <a:latin typeface="Articulat CF Light" pitchFamily="2" charset="77"/>
            </a:endParaRPr>
          </a:p>
        </p:txBody>
      </p:sp>
      <p:sp>
        <p:nvSpPr>
          <p:cNvPr id="10" name="Title 1">
            <a:extLst>
              <a:ext uri="{FF2B5EF4-FFF2-40B4-BE49-F238E27FC236}">
                <a16:creationId xmlns:a16="http://schemas.microsoft.com/office/drawing/2014/main" id="{4D3E227D-1F0B-45FE-98D3-14421106B63D}"/>
              </a:ext>
            </a:extLst>
          </p:cNvPr>
          <p:cNvSpPr txBox="1">
            <a:spLocks/>
          </p:cNvSpPr>
          <p:nvPr userDrawn="1"/>
        </p:nvSpPr>
        <p:spPr>
          <a:xfrm>
            <a:off x="3425420" y="2855570"/>
            <a:ext cx="7560944" cy="14668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200" b="0" i="0" kern="1200">
                <a:solidFill>
                  <a:schemeClr val="bg2"/>
                </a:solidFill>
                <a:latin typeface="Articulat CF Medium" pitchFamily="2" charset="77"/>
                <a:ea typeface="+mj-ea"/>
                <a:cs typeface="+mj-cs"/>
              </a:defRPr>
            </a:lvl1pPr>
          </a:lstStyle>
          <a:p>
            <a:r>
              <a:rPr lang="en-US" dirty="0">
                <a:solidFill>
                  <a:schemeClr val="tx1"/>
                </a:solidFill>
              </a:rPr>
              <a:t>Click to edit Master title style</a:t>
            </a:r>
          </a:p>
        </p:txBody>
      </p:sp>
      <p:sp>
        <p:nvSpPr>
          <p:cNvPr id="11" name="Subtitle 2">
            <a:extLst>
              <a:ext uri="{FF2B5EF4-FFF2-40B4-BE49-F238E27FC236}">
                <a16:creationId xmlns:a16="http://schemas.microsoft.com/office/drawing/2014/main" id="{1B18D7DE-33D1-4725-B94D-8718A9BFE741}"/>
              </a:ext>
            </a:extLst>
          </p:cNvPr>
          <p:cNvSpPr>
            <a:spLocks noGrp="1"/>
          </p:cNvSpPr>
          <p:nvPr>
            <p:ph type="subTitle" idx="1"/>
          </p:nvPr>
        </p:nvSpPr>
        <p:spPr>
          <a:xfrm>
            <a:off x="3425420" y="4833836"/>
            <a:ext cx="7560943" cy="100827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2" name="Straight Connector 11">
            <a:extLst>
              <a:ext uri="{FF2B5EF4-FFF2-40B4-BE49-F238E27FC236}">
                <a16:creationId xmlns:a16="http://schemas.microsoft.com/office/drawing/2014/main" id="{79D20740-0837-487A-BA56-8CECD6B610F1}"/>
              </a:ext>
            </a:extLst>
          </p:cNvPr>
          <p:cNvCxnSpPr>
            <a:cxnSpLocks/>
          </p:cNvCxnSpPr>
          <p:nvPr userDrawn="1"/>
        </p:nvCxnSpPr>
        <p:spPr>
          <a:xfrm>
            <a:off x="3425420" y="4540053"/>
            <a:ext cx="7560943"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36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Featur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7517-8F70-3993-56A9-B0A0B018DB7D}"/>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B98F208C-EC97-51BB-8554-CA764941932A}"/>
              </a:ext>
            </a:extLst>
          </p:cNvPr>
          <p:cNvSpPr>
            <a:spLocks noGrp="1"/>
          </p:cNvSpPr>
          <p:nvPr>
            <p:ph idx="1"/>
          </p:nvPr>
        </p:nvSpPr>
        <p:spPr>
          <a:xfrm>
            <a:off x="838200" y="1825626"/>
            <a:ext cx="9141069" cy="3951720"/>
          </a:xfrm>
        </p:spPr>
        <p:txBody>
          <a:bodyPr>
            <a:normAutofit/>
          </a:bodyPr>
          <a:lstStyle>
            <a:lvl1pPr marL="0" indent="0">
              <a:lnSpc>
                <a:spcPts val="3800"/>
              </a:lnSpc>
              <a:buNone/>
              <a:defRPr sz="3200"/>
            </a:lvl1pPr>
            <a:lvl2pPr>
              <a:lnSpc>
                <a:spcPts val="3000"/>
              </a:lnSpc>
              <a:defRPr/>
            </a:lvl2pPr>
            <a:lvl3pPr>
              <a:lnSpc>
                <a:spcPts val="3000"/>
              </a:lnSpc>
              <a:defRPr/>
            </a:lvl3pPr>
            <a:lvl4pPr>
              <a:lnSpc>
                <a:spcPts val="3000"/>
              </a:lnSpc>
              <a:defRPr/>
            </a:lvl4pPr>
            <a:lvl5pPr>
              <a:lnSpc>
                <a:spcPts val="3000"/>
              </a:lnSpc>
              <a:defRPr/>
            </a:lvl5pPr>
          </a:lstStyle>
          <a:p>
            <a:pPr lvl="0"/>
            <a:r>
              <a:rPr lang="en-US" dirty="0"/>
              <a:t>Click to edit Master text styles</a:t>
            </a:r>
          </a:p>
        </p:txBody>
      </p:sp>
      <p:cxnSp>
        <p:nvCxnSpPr>
          <p:cNvPr id="7" name="Straight Connector 6">
            <a:extLst>
              <a:ext uri="{FF2B5EF4-FFF2-40B4-BE49-F238E27FC236}">
                <a16:creationId xmlns:a16="http://schemas.microsoft.com/office/drawing/2014/main" id="{E909660A-40C7-1FB9-A609-54FDD664C94E}"/>
              </a:ext>
            </a:extLst>
          </p:cNvPr>
          <p:cNvCxnSpPr>
            <a:cxnSpLocks/>
          </p:cNvCxnSpPr>
          <p:nvPr userDrawn="1"/>
        </p:nvCxnSpPr>
        <p:spPr>
          <a:xfrm>
            <a:off x="838200" y="1435271"/>
            <a:ext cx="10515600"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37A485E-5E08-1852-6E92-4B10776AD3F7}"/>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12992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F51B-2A99-4612-BDAB-17BA46AAD36E}"/>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5337532-2E33-8C9A-630B-ED0A9EE1A816}"/>
              </a:ext>
            </a:extLst>
          </p:cNvPr>
          <p:cNvSpPr>
            <a:spLocks noGrp="1"/>
          </p:cNvSpPr>
          <p:nvPr>
            <p:ph type="body" idx="1"/>
          </p:nvPr>
        </p:nvSpPr>
        <p:spPr>
          <a:xfrm>
            <a:off x="831850" y="4589464"/>
            <a:ext cx="10515600" cy="1160172"/>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TextBox 5">
            <a:extLst>
              <a:ext uri="{FF2B5EF4-FFF2-40B4-BE49-F238E27FC236}">
                <a16:creationId xmlns:a16="http://schemas.microsoft.com/office/drawing/2014/main" id="{256D8BC8-A255-B1E7-D062-A7B37D108AD6}"/>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161317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F51B-2A99-4612-BDAB-17BA46AAD36E}"/>
              </a:ext>
            </a:extLst>
          </p:cNvPr>
          <p:cNvSpPr>
            <a:spLocks noGrp="1"/>
          </p:cNvSpPr>
          <p:nvPr>
            <p:ph type="title"/>
          </p:nvPr>
        </p:nvSpPr>
        <p:spPr>
          <a:xfrm>
            <a:off x="831850" y="1709738"/>
            <a:ext cx="10515600" cy="2852737"/>
          </a:xfrm>
        </p:spPr>
        <p:txBody>
          <a:bodyPr anchor="b"/>
          <a:lstStyle>
            <a:lvl1pPr>
              <a:defRPr sz="6000">
                <a:solidFill>
                  <a:schemeClr val="bg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337532-2E33-8C9A-630B-ED0A9EE1A816}"/>
              </a:ext>
            </a:extLst>
          </p:cNvPr>
          <p:cNvSpPr>
            <a:spLocks noGrp="1"/>
          </p:cNvSpPr>
          <p:nvPr>
            <p:ph type="body" idx="1"/>
          </p:nvPr>
        </p:nvSpPr>
        <p:spPr>
          <a:xfrm>
            <a:off x="831850" y="4589464"/>
            <a:ext cx="10515600" cy="1160172"/>
          </a:xfrm>
        </p:spPr>
        <p:txBody>
          <a:bodyPr/>
          <a:lstStyle>
            <a:lvl1pPr marL="0" indent="0">
              <a:buNone/>
              <a:defRPr sz="24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TextBox 5">
            <a:extLst>
              <a:ext uri="{FF2B5EF4-FFF2-40B4-BE49-F238E27FC236}">
                <a16:creationId xmlns:a16="http://schemas.microsoft.com/office/drawing/2014/main" id="{2F111EF8-83EB-04E4-70DE-FE322E1B1F37}"/>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261967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3D71-8393-99AC-450E-2C0B72D46DAB}"/>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10FD84A0-7151-087A-4E49-073BAAFCD413}"/>
              </a:ext>
            </a:extLst>
          </p:cNvPr>
          <p:cNvSpPr>
            <a:spLocks noGrp="1"/>
          </p:cNvSpPr>
          <p:nvPr>
            <p:ph sz="half" idx="1"/>
          </p:nvPr>
        </p:nvSpPr>
        <p:spPr>
          <a:xfrm>
            <a:off x="838200" y="1825625"/>
            <a:ext cx="5181600" cy="3924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3ECD4-ECF7-4846-2DC9-25D0C73D8065}"/>
              </a:ext>
            </a:extLst>
          </p:cNvPr>
          <p:cNvSpPr>
            <a:spLocks noGrp="1"/>
          </p:cNvSpPr>
          <p:nvPr>
            <p:ph sz="half" idx="2"/>
          </p:nvPr>
        </p:nvSpPr>
        <p:spPr>
          <a:xfrm>
            <a:off x="6172200" y="1825625"/>
            <a:ext cx="5181600" cy="3924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DE59E7EC-D3C9-4C21-31FA-9FD34185C452}"/>
              </a:ext>
            </a:extLst>
          </p:cNvPr>
          <p:cNvCxnSpPr>
            <a:cxnSpLocks/>
          </p:cNvCxnSpPr>
          <p:nvPr userDrawn="1"/>
        </p:nvCxnSpPr>
        <p:spPr>
          <a:xfrm>
            <a:off x="838200" y="1435271"/>
            <a:ext cx="10515600"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E10F895-F237-C936-93D0-BD479D323DAF}"/>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281907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646B8-0065-CF0C-93CE-5F336FBFF62A}"/>
              </a:ext>
            </a:extLst>
          </p:cNvPr>
          <p:cNvSpPr>
            <a:spLocks noGrp="1"/>
          </p:cNvSpPr>
          <p:nvPr>
            <p:ph type="title"/>
          </p:nvPr>
        </p:nvSpPr>
        <p:spPr>
          <a:xfrm>
            <a:off x="839788" y="365125"/>
            <a:ext cx="10515600" cy="1325563"/>
          </a:xfrm>
        </p:spPr>
        <p:txBody>
          <a:bodyPr/>
          <a:lstStyle>
            <a:lvl1pPr>
              <a:defRPr b="1"/>
            </a:lvl1pPr>
          </a:lstStyle>
          <a:p>
            <a:r>
              <a:rPr lang="en-US" dirty="0"/>
              <a:t>Click to edit Master title style</a:t>
            </a:r>
          </a:p>
        </p:txBody>
      </p:sp>
      <p:sp>
        <p:nvSpPr>
          <p:cNvPr id="3" name="Text Placeholder 2">
            <a:extLst>
              <a:ext uri="{FF2B5EF4-FFF2-40B4-BE49-F238E27FC236}">
                <a16:creationId xmlns:a16="http://schemas.microsoft.com/office/drawing/2014/main" id="{DA4C620E-702B-9719-E4D3-BD986152AA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7ED097-57B8-7A08-8807-F241837A0654}"/>
              </a:ext>
            </a:extLst>
          </p:cNvPr>
          <p:cNvSpPr>
            <a:spLocks noGrp="1"/>
          </p:cNvSpPr>
          <p:nvPr>
            <p:ph sz="half" idx="2"/>
          </p:nvPr>
        </p:nvSpPr>
        <p:spPr>
          <a:xfrm>
            <a:off x="839788" y="2505075"/>
            <a:ext cx="5157787" cy="3272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C7E3A5-2303-8EB1-B171-1AF0F5050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706C6D-3491-B5A9-01CF-F5327071B523}"/>
              </a:ext>
            </a:extLst>
          </p:cNvPr>
          <p:cNvSpPr>
            <a:spLocks noGrp="1"/>
          </p:cNvSpPr>
          <p:nvPr>
            <p:ph sz="quarter" idx="4"/>
          </p:nvPr>
        </p:nvSpPr>
        <p:spPr>
          <a:xfrm>
            <a:off x="6172200" y="2505075"/>
            <a:ext cx="5183188" cy="3272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AF2C3524-8759-095B-4211-30544E4CEC14}"/>
              </a:ext>
            </a:extLst>
          </p:cNvPr>
          <p:cNvCxnSpPr>
            <a:cxnSpLocks/>
          </p:cNvCxnSpPr>
          <p:nvPr userDrawn="1"/>
        </p:nvCxnSpPr>
        <p:spPr>
          <a:xfrm>
            <a:off x="838200" y="1435271"/>
            <a:ext cx="10515600"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EAAF888-3E71-AAAF-98AA-7D42D8710280}"/>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397519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3D71-8393-99AC-450E-2C0B72D46DAB}"/>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10FD84A0-7151-087A-4E49-073BAAFCD413}"/>
              </a:ext>
            </a:extLst>
          </p:cNvPr>
          <p:cNvSpPr>
            <a:spLocks noGrp="1"/>
          </p:cNvSpPr>
          <p:nvPr>
            <p:ph sz="half" idx="1"/>
          </p:nvPr>
        </p:nvSpPr>
        <p:spPr>
          <a:xfrm>
            <a:off x="838201" y="1825625"/>
            <a:ext cx="3346938" cy="3937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DE59E7EC-D3C9-4C21-31FA-9FD34185C452}"/>
              </a:ext>
            </a:extLst>
          </p:cNvPr>
          <p:cNvCxnSpPr>
            <a:cxnSpLocks/>
          </p:cNvCxnSpPr>
          <p:nvPr userDrawn="1"/>
        </p:nvCxnSpPr>
        <p:spPr>
          <a:xfrm>
            <a:off x="838200" y="1435271"/>
            <a:ext cx="10515600"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Content Placeholder 2">
            <a:extLst>
              <a:ext uri="{FF2B5EF4-FFF2-40B4-BE49-F238E27FC236}">
                <a16:creationId xmlns:a16="http://schemas.microsoft.com/office/drawing/2014/main" id="{BA91FD07-3037-9491-1A01-6F747BA60299}"/>
              </a:ext>
            </a:extLst>
          </p:cNvPr>
          <p:cNvSpPr>
            <a:spLocks noGrp="1"/>
          </p:cNvSpPr>
          <p:nvPr>
            <p:ph sz="half" idx="10"/>
          </p:nvPr>
        </p:nvSpPr>
        <p:spPr>
          <a:xfrm>
            <a:off x="4422532" y="1831242"/>
            <a:ext cx="3346938" cy="3932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3B0DD23E-BEBF-02A5-DF7E-0B346B410662}"/>
              </a:ext>
            </a:extLst>
          </p:cNvPr>
          <p:cNvSpPr>
            <a:spLocks noGrp="1"/>
          </p:cNvSpPr>
          <p:nvPr>
            <p:ph sz="half" idx="11"/>
          </p:nvPr>
        </p:nvSpPr>
        <p:spPr>
          <a:xfrm>
            <a:off x="8006863" y="1825625"/>
            <a:ext cx="3346938" cy="3932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B2F9505C-1F16-5248-743E-3FCFFFA17432}"/>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3360241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Boroug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3D71-8393-99AC-450E-2C0B72D46DAB}"/>
              </a:ext>
            </a:extLst>
          </p:cNvPr>
          <p:cNvSpPr>
            <a:spLocks noGrp="1"/>
          </p:cNvSpPr>
          <p:nvPr>
            <p:ph type="title"/>
          </p:nvPr>
        </p:nvSpPr>
        <p:spPr/>
        <p:txBody>
          <a:bodyPr/>
          <a:lstStyle>
            <a:lvl1pPr>
              <a:defRPr b="1"/>
            </a:lvl1pPr>
          </a:lstStyle>
          <a:p>
            <a:r>
              <a:rPr lang="en-US" dirty="0"/>
              <a:t>Click to edit Master title style</a:t>
            </a:r>
          </a:p>
        </p:txBody>
      </p:sp>
      <p:cxnSp>
        <p:nvCxnSpPr>
          <p:cNvPr id="8" name="Straight Connector 7">
            <a:extLst>
              <a:ext uri="{FF2B5EF4-FFF2-40B4-BE49-F238E27FC236}">
                <a16:creationId xmlns:a16="http://schemas.microsoft.com/office/drawing/2014/main" id="{DE59E7EC-D3C9-4C21-31FA-9FD34185C452}"/>
              </a:ext>
            </a:extLst>
          </p:cNvPr>
          <p:cNvCxnSpPr>
            <a:cxnSpLocks/>
          </p:cNvCxnSpPr>
          <p:nvPr userDrawn="1"/>
        </p:nvCxnSpPr>
        <p:spPr>
          <a:xfrm>
            <a:off x="838200" y="1435271"/>
            <a:ext cx="10515600"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Content Placeholder 2">
            <a:extLst>
              <a:ext uri="{FF2B5EF4-FFF2-40B4-BE49-F238E27FC236}">
                <a16:creationId xmlns:a16="http://schemas.microsoft.com/office/drawing/2014/main" id="{53ABC833-5639-42D2-6D5B-C42DA36CF040}"/>
              </a:ext>
            </a:extLst>
          </p:cNvPr>
          <p:cNvSpPr>
            <a:spLocks noGrp="1"/>
          </p:cNvSpPr>
          <p:nvPr>
            <p:ph sz="half" idx="10"/>
          </p:nvPr>
        </p:nvSpPr>
        <p:spPr>
          <a:xfrm>
            <a:off x="5111857" y="4152899"/>
            <a:ext cx="1968285" cy="1660770"/>
          </a:xfrm>
        </p:spPr>
        <p:txBody>
          <a:bodyPr/>
          <a:lstStyle>
            <a:lvl1pPr marL="0" indent="0" algn="ctr">
              <a:buNone/>
              <a:defRPr b="1"/>
            </a:lvl1pPr>
          </a:lstStyle>
          <a:p>
            <a:r>
              <a:rPr lang="en-US" dirty="0"/>
              <a:t>Manhattan</a:t>
            </a:r>
          </a:p>
        </p:txBody>
      </p:sp>
      <p:sp>
        <p:nvSpPr>
          <p:cNvPr id="20" name="Content Placeholder 3">
            <a:extLst>
              <a:ext uri="{FF2B5EF4-FFF2-40B4-BE49-F238E27FC236}">
                <a16:creationId xmlns:a16="http://schemas.microsoft.com/office/drawing/2014/main" id="{0736F1E8-4DF4-CAAE-194D-A6CF2D8A9EA1}"/>
              </a:ext>
            </a:extLst>
          </p:cNvPr>
          <p:cNvSpPr>
            <a:spLocks noGrp="1"/>
          </p:cNvSpPr>
          <p:nvPr>
            <p:ph sz="half" idx="11"/>
          </p:nvPr>
        </p:nvSpPr>
        <p:spPr>
          <a:xfrm>
            <a:off x="838200" y="4152900"/>
            <a:ext cx="1968285" cy="1660768"/>
          </a:xfrm>
        </p:spPr>
        <p:txBody>
          <a:bodyPr/>
          <a:lstStyle>
            <a:lvl1pPr marL="0" indent="0" algn="ctr">
              <a:buNone/>
              <a:defRPr b="1"/>
            </a:lvl1pPr>
          </a:lstStyle>
          <a:p>
            <a:r>
              <a:rPr lang="en-US" dirty="0"/>
              <a:t>Bronx</a:t>
            </a:r>
          </a:p>
        </p:txBody>
      </p:sp>
      <p:sp>
        <p:nvSpPr>
          <p:cNvPr id="21" name="Content Placeholder 4">
            <a:extLst>
              <a:ext uri="{FF2B5EF4-FFF2-40B4-BE49-F238E27FC236}">
                <a16:creationId xmlns:a16="http://schemas.microsoft.com/office/drawing/2014/main" id="{5336542F-A874-994A-B966-6F6A211C01C7}"/>
              </a:ext>
            </a:extLst>
          </p:cNvPr>
          <p:cNvSpPr>
            <a:spLocks noGrp="1"/>
          </p:cNvSpPr>
          <p:nvPr>
            <p:ph sz="half" idx="12"/>
          </p:nvPr>
        </p:nvSpPr>
        <p:spPr>
          <a:xfrm>
            <a:off x="2975028" y="4152899"/>
            <a:ext cx="1968285" cy="1660768"/>
          </a:xfrm>
        </p:spPr>
        <p:txBody>
          <a:bodyPr/>
          <a:lstStyle>
            <a:lvl1pPr marL="0" indent="0" algn="ctr">
              <a:buNone/>
              <a:defRPr b="1"/>
            </a:lvl1pPr>
          </a:lstStyle>
          <a:p>
            <a:r>
              <a:rPr lang="en-US" dirty="0"/>
              <a:t>Brooklyn</a:t>
            </a:r>
          </a:p>
        </p:txBody>
      </p:sp>
      <p:sp>
        <p:nvSpPr>
          <p:cNvPr id="22" name="Content Placeholder 5">
            <a:extLst>
              <a:ext uri="{FF2B5EF4-FFF2-40B4-BE49-F238E27FC236}">
                <a16:creationId xmlns:a16="http://schemas.microsoft.com/office/drawing/2014/main" id="{46DE04FC-2462-B104-1A99-277AEB788671}"/>
              </a:ext>
            </a:extLst>
          </p:cNvPr>
          <p:cNvSpPr>
            <a:spLocks noGrp="1"/>
          </p:cNvSpPr>
          <p:nvPr>
            <p:ph sz="half" idx="13"/>
          </p:nvPr>
        </p:nvSpPr>
        <p:spPr>
          <a:xfrm>
            <a:off x="9385515" y="4152896"/>
            <a:ext cx="1968285" cy="1660771"/>
          </a:xfrm>
        </p:spPr>
        <p:txBody>
          <a:bodyPr/>
          <a:lstStyle>
            <a:lvl1pPr marL="0" indent="0" algn="ctr">
              <a:buNone/>
              <a:defRPr b="1"/>
            </a:lvl1pPr>
          </a:lstStyle>
          <a:p>
            <a:r>
              <a:rPr lang="en-US" dirty="0"/>
              <a:t>Staten Island</a:t>
            </a:r>
          </a:p>
        </p:txBody>
      </p:sp>
      <p:sp>
        <p:nvSpPr>
          <p:cNvPr id="23" name="Content Placeholder 6">
            <a:extLst>
              <a:ext uri="{FF2B5EF4-FFF2-40B4-BE49-F238E27FC236}">
                <a16:creationId xmlns:a16="http://schemas.microsoft.com/office/drawing/2014/main" id="{32C0FFF2-3E4F-9E56-DF2F-ED3D454D8CC3}"/>
              </a:ext>
            </a:extLst>
          </p:cNvPr>
          <p:cNvSpPr>
            <a:spLocks noGrp="1"/>
          </p:cNvSpPr>
          <p:nvPr>
            <p:ph sz="half" idx="14"/>
          </p:nvPr>
        </p:nvSpPr>
        <p:spPr>
          <a:xfrm>
            <a:off x="7248687" y="4152896"/>
            <a:ext cx="1968285" cy="1660770"/>
          </a:xfrm>
        </p:spPr>
        <p:txBody>
          <a:bodyPr/>
          <a:lstStyle>
            <a:lvl1pPr marL="0" indent="0" algn="ctr">
              <a:buNone/>
              <a:defRPr b="1"/>
            </a:lvl1pPr>
          </a:lstStyle>
          <a:p>
            <a:r>
              <a:rPr lang="en-US" dirty="0"/>
              <a:t>Queens</a:t>
            </a:r>
          </a:p>
        </p:txBody>
      </p:sp>
      <p:sp>
        <p:nvSpPr>
          <p:cNvPr id="5" name="TextBox 4">
            <a:extLst>
              <a:ext uri="{FF2B5EF4-FFF2-40B4-BE49-F238E27FC236}">
                <a16:creationId xmlns:a16="http://schemas.microsoft.com/office/drawing/2014/main" id="{26753777-730F-EBA3-05FB-85D0E566E244}"/>
              </a:ext>
            </a:extLst>
          </p:cNvPr>
          <p:cNvSpPr txBox="1"/>
          <p:nvPr userDrawn="1"/>
        </p:nvSpPr>
        <p:spPr>
          <a:xfrm>
            <a:off x="9644869" y="6249708"/>
            <a:ext cx="2336267" cy="338554"/>
          </a:xfrm>
          <a:prstGeom prst="rect">
            <a:avLst/>
          </a:prstGeom>
          <a:noFill/>
        </p:spPr>
        <p:txBody>
          <a:bodyPr wrap="square">
            <a:spAutoFit/>
          </a:bodyPr>
          <a:lstStyle/>
          <a:p>
            <a:pPr algn="r"/>
            <a:r>
              <a:rPr lang="en-US" sz="1600" b="1" dirty="0">
                <a:solidFill>
                  <a:schemeClr val="accent1"/>
                </a:solidFill>
                <a:latin typeface="Articulat CF" pitchFamily="2" charset="77"/>
              </a:rPr>
              <a:t>Demand Justice.    </a:t>
            </a:r>
            <a:fld id="{E5104203-810E-2C40-B12E-9097551256B4}" type="slidenum">
              <a:rPr lang="en-US" sz="1200" b="0" i="0" smtClean="0">
                <a:solidFill>
                  <a:schemeClr val="bg1"/>
                </a:solidFill>
                <a:latin typeface="Articulat CF Light" pitchFamily="2" charset="77"/>
              </a:rPr>
              <a:t>‹#›</a:t>
            </a:fld>
            <a:endParaRPr lang="en-US" sz="1200" b="0" i="0" dirty="0">
              <a:solidFill>
                <a:schemeClr val="bg1"/>
              </a:solidFill>
              <a:latin typeface="Articulat CF Light" pitchFamily="2" charset="77"/>
            </a:endParaRPr>
          </a:p>
        </p:txBody>
      </p:sp>
    </p:spTree>
    <p:extLst>
      <p:ext uri="{BB962C8B-B14F-4D97-AF65-F5344CB8AC3E}">
        <p14:creationId xmlns:p14="http://schemas.microsoft.com/office/powerpoint/2010/main" val="9912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D0FBC-917E-B2FF-2554-EA3BC4AF60B2}"/>
              </a:ext>
            </a:extLst>
          </p:cNvPr>
          <p:cNvSpPr/>
          <p:nvPr userDrawn="1"/>
        </p:nvSpPr>
        <p:spPr>
          <a:xfrm>
            <a:off x="0" y="5953474"/>
            <a:ext cx="12192000" cy="90452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3ECA5C7-E29B-BF25-9D84-5090336EC6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F40EDE9-E2D4-72AA-6FD9-188302BCF581}"/>
              </a:ext>
            </a:extLst>
          </p:cNvPr>
          <p:cNvSpPr>
            <a:spLocks noGrp="1"/>
          </p:cNvSpPr>
          <p:nvPr>
            <p:ph type="body" idx="1"/>
          </p:nvPr>
        </p:nvSpPr>
        <p:spPr>
          <a:xfrm>
            <a:off x="838200" y="1825625"/>
            <a:ext cx="10515600" cy="39368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A black background with white text&#10;&#10;Description automatically generated">
            <a:extLst>
              <a:ext uri="{FF2B5EF4-FFF2-40B4-BE49-F238E27FC236}">
                <a16:creationId xmlns:a16="http://schemas.microsoft.com/office/drawing/2014/main" id="{D661D886-0824-CB78-1CDF-B44A72A94E6A}"/>
              </a:ext>
            </a:extLst>
          </p:cNvPr>
          <p:cNvPicPr>
            <a:picLocks noChangeAspect="1"/>
          </p:cNvPicPr>
          <p:nvPr userDrawn="1"/>
        </p:nvPicPr>
        <p:blipFill>
          <a:blip r:embed="rId18"/>
          <a:stretch>
            <a:fillRect/>
          </a:stretch>
        </p:blipFill>
        <p:spPr>
          <a:xfrm>
            <a:off x="360608" y="6099536"/>
            <a:ext cx="738248" cy="580315"/>
          </a:xfrm>
          <a:prstGeom prst="rect">
            <a:avLst/>
          </a:prstGeom>
        </p:spPr>
      </p:pic>
    </p:spTree>
    <p:extLst>
      <p:ext uri="{BB962C8B-B14F-4D97-AF65-F5344CB8AC3E}">
        <p14:creationId xmlns:p14="http://schemas.microsoft.com/office/powerpoint/2010/main" val="404901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6" r:id="rId5"/>
    <p:sldLayoutId id="2147483652" r:id="rId6"/>
    <p:sldLayoutId id="2147483653" r:id="rId7"/>
    <p:sldLayoutId id="2147483662" r:id="rId8"/>
    <p:sldLayoutId id="2147483663" r:id="rId9"/>
    <p:sldLayoutId id="2147483654" r:id="rId10"/>
    <p:sldLayoutId id="2147483657" r:id="rId11"/>
    <p:sldLayoutId id="2147483664" r:id="rId12"/>
    <p:sldLayoutId id="2147483659" r:id="rId13"/>
    <p:sldLayoutId id="2147483668" r:id="rId14"/>
    <p:sldLayoutId id="2147483656" r:id="rId15"/>
    <p:sldLayoutId id="2147483667" r:id="rId16"/>
  </p:sldLayoutIdLst>
  <p:txStyles>
    <p:titleStyle>
      <a:lvl1pPr algn="l" defTabSz="914400" rtl="0" eaLnBrk="1" latinLnBrk="0" hangingPunct="1">
        <a:lnSpc>
          <a:spcPct val="90000"/>
        </a:lnSpc>
        <a:spcBef>
          <a:spcPct val="0"/>
        </a:spcBef>
        <a:buNone/>
        <a:defRPr sz="3600" b="0" i="0" kern="1200">
          <a:solidFill>
            <a:schemeClr val="tx1"/>
          </a:solidFill>
          <a:latin typeface="Articulat CF Medium" pitchFamily="2" charset="77"/>
          <a:ea typeface="+mj-ea"/>
          <a:cs typeface="+mj-cs"/>
        </a:defRPr>
      </a:lvl1pPr>
    </p:titleStyle>
    <p:bodyStyle>
      <a:lvl1pPr marL="228600" indent="-228600" algn="l" defTabSz="914400" rtl="0" eaLnBrk="1" latinLnBrk="0" hangingPunct="1">
        <a:lnSpc>
          <a:spcPts val="3000"/>
        </a:lnSpc>
        <a:spcBef>
          <a:spcPts val="10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hyperlink" Target="https://www.schools.nyc.gov/docs/default-source/default-document-library/emergency-contact-card.pdf"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E4C15-2DA0-EB7B-5B65-7E077D03F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9385E-EE26-CC2A-3FA2-DC49E4758BE8}"/>
              </a:ext>
            </a:extLst>
          </p:cNvPr>
          <p:cNvSpPr>
            <a:spLocks noGrp="1"/>
          </p:cNvSpPr>
          <p:nvPr>
            <p:ph type="ctrTitle"/>
          </p:nvPr>
        </p:nvSpPr>
        <p:spPr>
          <a:xfrm>
            <a:off x="2067638" y="3271719"/>
            <a:ext cx="9227819" cy="1295383"/>
          </a:xfrm>
        </p:spPr>
        <p:txBody>
          <a:bodyPr/>
          <a:lstStyle/>
          <a:p>
            <a:r>
              <a:rPr lang="en-US" sz="6000" b="1" dirty="0">
                <a:latin typeface="Arial"/>
                <a:cs typeface="Arial"/>
              </a:rPr>
              <a:t>Family Preparedness for Immigrant Families</a:t>
            </a:r>
            <a:endParaRPr lang="en-US" sz="6000" b="1">
              <a:latin typeface="Arial"/>
              <a:cs typeface="Arial"/>
            </a:endParaRPr>
          </a:p>
        </p:txBody>
      </p:sp>
    </p:spTree>
    <p:extLst>
      <p:ext uri="{BB962C8B-B14F-4D97-AF65-F5344CB8AC3E}">
        <p14:creationId xmlns:p14="http://schemas.microsoft.com/office/powerpoint/2010/main" val="227878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4D8DE-C317-628B-1938-079A740B13A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7737DF-663B-C4DF-2E6A-F349E3374E46}"/>
              </a:ext>
            </a:extLst>
          </p:cNvPr>
          <p:cNvSpPr>
            <a:spLocks noGrp="1"/>
          </p:cNvSpPr>
          <p:nvPr>
            <p:ph idx="1"/>
          </p:nvPr>
        </p:nvSpPr>
        <p:spPr>
          <a:xfrm>
            <a:off x="200026" y="909692"/>
            <a:ext cx="11277601" cy="4586066"/>
          </a:xfrm>
        </p:spPr>
        <p:txBody>
          <a:bodyPr vert="horz" lIns="91440" tIns="45720" rIns="91440" bIns="45720" rtlCol="0" anchor="t">
            <a:noAutofit/>
          </a:bodyPr>
          <a:lstStyle/>
          <a:p>
            <a:pPr marL="342900" indent="-342900" algn="l" fontAlgn="base">
              <a:lnSpc>
                <a:spcPct val="150000"/>
              </a:lnSpc>
              <a:spcBef>
                <a:spcPts val="0"/>
              </a:spcBef>
              <a:spcAft>
                <a:spcPts val="600"/>
              </a:spcAft>
              <a:buFont typeface="Arial" panose="020B0604020202020204" pitchFamily="34" charset="0"/>
              <a:buChar char="•"/>
            </a:pPr>
            <a:endParaRPr lang="en-US" sz="2400" b="0" i="0" dirty="0">
              <a:solidFill>
                <a:srgbClr val="333333"/>
              </a:solidFill>
              <a:effectLst/>
              <a:latin typeface="Arial" panose="020B0604020202020204" pitchFamily="34" charset="0"/>
              <a:cs typeface="Arial" panose="020B0604020202020204" pitchFamily="34" charset="0"/>
            </a:endParaRPr>
          </a:p>
          <a:p>
            <a:pPr marL="342900" indent="-342900" algn="l" fontAlgn="base">
              <a:lnSpc>
                <a:spcPct val="150000"/>
              </a:lnSpc>
              <a:spcBef>
                <a:spcPts val="0"/>
              </a:spcBef>
              <a:spcAft>
                <a:spcPts val="600"/>
              </a:spcAft>
              <a:buFont typeface="Arial" panose="020B0604020202020204" pitchFamily="34" charset="0"/>
              <a:buChar char="•"/>
            </a:pPr>
            <a:r>
              <a:rPr lang="en-US" sz="2400" b="0" i="0" dirty="0">
                <a:effectLst/>
                <a:latin typeface="Arial"/>
                <a:cs typeface="Arial"/>
              </a:rPr>
              <a:t>Over half of children in New York City have at least one immigrant parent, with many living in “mixed-status” families. </a:t>
            </a:r>
          </a:p>
          <a:p>
            <a:pPr marL="342900" indent="-342900" algn="l" fontAlgn="base">
              <a:lnSpc>
                <a:spcPct val="150000"/>
              </a:lnSpc>
              <a:spcBef>
                <a:spcPts val="0"/>
              </a:spcBef>
              <a:spcAft>
                <a:spcPts val="600"/>
              </a:spcAft>
              <a:buFont typeface="Arial" panose="020B0604020202020204" pitchFamily="34" charset="0"/>
              <a:buChar char="•"/>
            </a:pPr>
            <a:r>
              <a:rPr lang="en-US" sz="2400" b="0" i="0" dirty="0">
                <a:effectLst/>
                <a:latin typeface="Arial"/>
                <a:cs typeface="Arial"/>
              </a:rPr>
              <a:t>With rising immigration enforcement, parents are worried about who will care for their children if they are detained or deported, even if they have a lawful basis for staying in the US.</a:t>
            </a:r>
          </a:p>
          <a:p>
            <a:pPr marL="342900" indent="-342900" algn="l" fontAlgn="base">
              <a:lnSpc>
                <a:spcPct val="150000"/>
              </a:lnSpc>
              <a:spcBef>
                <a:spcPts val="0"/>
              </a:spcBef>
              <a:spcAft>
                <a:spcPts val="600"/>
              </a:spcAft>
              <a:buFont typeface="Arial" panose="020B0604020202020204" pitchFamily="34" charset="0"/>
              <a:buChar char="•"/>
            </a:pPr>
            <a:endParaRPr lang="en-US" sz="2400" b="0" i="0" dirty="0">
              <a:solidFill>
                <a:srgbClr val="333333"/>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FFE6B993-5BC1-ECD4-5D0C-80202B18BCEB}"/>
              </a:ext>
            </a:extLst>
          </p:cNvPr>
          <p:cNvSpPr>
            <a:spLocks noGrp="1"/>
          </p:cNvSpPr>
          <p:nvPr>
            <p:ph type="title"/>
          </p:nvPr>
        </p:nvSpPr>
        <p:spPr>
          <a:xfrm>
            <a:off x="457199" y="517525"/>
            <a:ext cx="11277601" cy="1325563"/>
          </a:xfrm>
        </p:spPr>
        <p:txBody>
          <a:bodyPr>
            <a:normAutofit/>
          </a:bodyPr>
          <a:lstStyle/>
          <a:p>
            <a:r>
              <a:rPr lang="en-US" sz="3200" dirty="0">
                <a:solidFill>
                  <a:schemeClr val="accent1"/>
                </a:solidFill>
                <a:latin typeface="Arial Black"/>
              </a:rPr>
              <a:t>Importance of Emergency Preparedness Planning </a:t>
            </a:r>
            <a:endParaRPr lang="en-US" dirty="0"/>
          </a:p>
        </p:txBody>
      </p:sp>
    </p:spTree>
    <p:extLst>
      <p:ext uri="{BB962C8B-B14F-4D97-AF65-F5344CB8AC3E}">
        <p14:creationId xmlns:p14="http://schemas.microsoft.com/office/powerpoint/2010/main" val="177533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9678CC-2210-4421-BAC3-6E874CDE2D82}"/>
              </a:ext>
            </a:extLst>
          </p:cNvPr>
          <p:cNvSpPr>
            <a:spLocks noGrp="1"/>
          </p:cNvSpPr>
          <p:nvPr>
            <p:ph type="title"/>
          </p:nvPr>
        </p:nvSpPr>
        <p:spPr>
          <a:xfrm>
            <a:off x="419100" y="660400"/>
            <a:ext cx="11353800" cy="1325563"/>
          </a:xfrm>
        </p:spPr>
        <p:txBody>
          <a:bodyPr>
            <a:normAutofit/>
          </a:bodyPr>
          <a:lstStyle/>
          <a:p>
            <a:r>
              <a:rPr lang="en-US" sz="3200" dirty="0">
                <a:solidFill>
                  <a:schemeClr val="accent1"/>
                </a:solidFill>
                <a:latin typeface="Arial Black"/>
                <a:cs typeface="Arial"/>
              </a:rPr>
              <a:t>Importance of Emergency Preparedness Planning</a:t>
            </a:r>
            <a:r>
              <a:rPr lang="en-US" sz="3200" dirty="0">
                <a:solidFill>
                  <a:schemeClr val="accent1"/>
                </a:solidFill>
                <a:latin typeface="Arial Black"/>
              </a:rPr>
              <a:t> </a:t>
            </a:r>
            <a:endParaRPr lang="en-US" sz="3200" b="0">
              <a:solidFill>
                <a:schemeClr val="accent1"/>
              </a:solidFill>
              <a:latin typeface="Arial Black"/>
            </a:endParaRPr>
          </a:p>
          <a:p>
            <a:endParaRPr lang="en-US" sz="3200" dirty="0">
              <a:latin typeface="Arial Black" panose="020B0A04020102020204" pitchFamily="34" charset="0"/>
            </a:endParaRPr>
          </a:p>
        </p:txBody>
      </p:sp>
      <p:sp>
        <p:nvSpPr>
          <p:cNvPr id="6" name="Content Placeholder 5">
            <a:extLst>
              <a:ext uri="{FF2B5EF4-FFF2-40B4-BE49-F238E27FC236}">
                <a16:creationId xmlns:a16="http://schemas.microsoft.com/office/drawing/2014/main" id="{C3CDB31B-18C4-4554-B3F2-143C9660CA2E}"/>
              </a:ext>
            </a:extLst>
          </p:cNvPr>
          <p:cNvSpPr>
            <a:spLocks noGrp="1"/>
          </p:cNvSpPr>
          <p:nvPr>
            <p:ph idx="1"/>
          </p:nvPr>
        </p:nvSpPr>
        <p:spPr>
          <a:xfrm>
            <a:off x="563380" y="1560106"/>
            <a:ext cx="11628620" cy="4054847"/>
          </a:xfrm>
        </p:spPr>
        <p:txBody>
          <a:bodyPr vert="horz" lIns="91440" tIns="45720" rIns="91440" bIns="45720" rtlCol="0" anchor="t">
            <a:no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Planning helps give client control over what happens to their children. </a:t>
            </a:r>
          </a:p>
          <a:p>
            <a:pPr marL="342900" indent="-342900">
              <a:buFont typeface="Arial" panose="020B0604020202020204" pitchFamily="34" charset="0"/>
              <a:buChar char="•"/>
            </a:pPr>
            <a:r>
              <a:rPr lang="en-US" sz="2800" dirty="0">
                <a:latin typeface="Arial"/>
                <a:cs typeface="Arial"/>
              </a:rPr>
              <a:t>Planning can minimize the chances of children being place in foster care. </a:t>
            </a:r>
          </a:p>
          <a:p>
            <a:pPr marL="342900" indent="-342900">
              <a:buFont typeface="Arial" panose="020B0604020202020204" pitchFamily="34" charset="0"/>
              <a:buChar char="•"/>
            </a:pPr>
            <a:r>
              <a:rPr lang="en-US" sz="2800" dirty="0">
                <a:latin typeface="Arial"/>
                <a:cs typeface="Arial"/>
              </a:rPr>
              <a:t>Planning helps ensure proposed caretakers know in advance what their responsibilities are. </a:t>
            </a:r>
          </a:p>
        </p:txBody>
      </p:sp>
    </p:spTree>
    <p:extLst>
      <p:ext uri="{BB962C8B-B14F-4D97-AF65-F5344CB8AC3E}">
        <p14:creationId xmlns:p14="http://schemas.microsoft.com/office/powerpoint/2010/main" val="2022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E734-8D17-EADF-032D-017C45ECBB53}"/>
              </a:ext>
            </a:extLst>
          </p:cNvPr>
          <p:cNvSpPr>
            <a:spLocks noGrp="1"/>
          </p:cNvSpPr>
          <p:nvPr>
            <p:ph type="title"/>
          </p:nvPr>
        </p:nvSpPr>
        <p:spPr>
          <a:xfrm>
            <a:off x="495300" y="508000"/>
            <a:ext cx="11544300" cy="1335088"/>
          </a:xfrm>
        </p:spPr>
        <p:txBody>
          <a:bodyPr/>
          <a:lstStyle/>
          <a:p>
            <a:r>
              <a:rPr lang="en-US" sz="3200" dirty="0">
                <a:solidFill>
                  <a:schemeClr val="accent1"/>
                </a:solidFill>
                <a:latin typeface="Arial Black"/>
              </a:rPr>
              <a:t>Importance of Emergency Preparedness Planning </a:t>
            </a:r>
            <a:endParaRPr lang="en-US" sz="3200" b="0" dirty="0">
              <a:latin typeface="Arial Black"/>
            </a:endParaRPr>
          </a:p>
          <a:p>
            <a:endParaRPr lang="en-US" dirty="0"/>
          </a:p>
        </p:txBody>
      </p:sp>
      <p:sp>
        <p:nvSpPr>
          <p:cNvPr id="3" name="Content Placeholder 2">
            <a:extLst>
              <a:ext uri="{FF2B5EF4-FFF2-40B4-BE49-F238E27FC236}">
                <a16:creationId xmlns:a16="http://schemas.microsoft.com/office/drawing/2014/main" id="{1604FF08-F89A-380B-0131-F798D129AABB}"/>
              </a:ext>
            </a:extLst>
          </p:cNvPr>
          <p:cNvSpPr>
            <a:spLocks noGrp="1"/>
          </p:cNvSpPr>
          <p:nvPr>
            <p:ph idx="1"/>
          </p:nvPr>
        </p:nvSpPr>
        <p:spPr>
          <a:xfrm>
            <a:off x="495300" y="1467143"/>
            <a:ext cx="10538313" cy="4272103"/>
          </a:xfrm>
        </p:spPr>
        <p:txBody>
          <a:bodyPr vert="horz" lIns="91440" tIns="45720" rIns="91440" bIns="45720" rtlCol="0" anchor="t">
            <a:noAutofit/>
          </a:bodyPr>
          <a:lstStyle/>
          <a:p>
            <a:pPr>
              <a:lnSpc>
                <a:spcPct val="120000"/>
              </a:lnSpc>
              <a:spcBef>
                <a:spcPts val="0"/>
              </a:spcBef>
              <a:buSzPct val="103000"/>
            </a:pPr>
            <a:r>
              <a:rPr lang="en-US" sz="2400" b="1" dirty="0">
                <a:latin typeface="Arial"/>
                <a:cs typeface="Arial"/>
              </a:rPr>
              <a:t>Decisions concerning children's care, supervision and other needs:</a:t>
            </a:r>
            <a:endParaRPr lang="en-US" b="1" dirty="0">
              <a:cs typeface="Arial"/>
            </a:endParaRPr>
          </a:p>
          <a:p>
            <a:pPr marL="342900" indent="-342900">
              <a:lnSpc>
                <a:spcPct val="120000"/>
              </a:lnSpc>
              <a:spcBef>
                <a:spcPts val="0"/>
              </a:spcBef>
              <a:buSzPct val="103000"/>
              <a:buChar char="•"/>
            </a:pPr>
            <a:r>
              <a:rPr lang="en-US" sz="2400" dirty="0">
                <a:latin typeface="Arial"/>
                <a:cs typeface="Arial"/>
              </a:rPr>
              <a:t>Physical Custody</a:t>
            </a:r>
            <a:endParaRPr lang="en-US" dirty="0"/>
          </a:p>
          <a:p>
            <a:pPr lvl="1">
              <a:lnSpc>
                <a:spcPct val="120000"/>
              </a:lnSpc>
              <a:spcBef>
                <a:spcPts val="0"/>
              </a:spcBef>
              <a:buFont typeface="Courier New" panose="02070309020205020404" pitchFamily="49" charset="0"/>
              <a:buChar char="o"/>
            </a:pPr>
            <a:r>
              <a:rPr lang="en-US" sz="2400" dirty="0">
                <a:latin typeface="Arial"/>
                <a:cs typeface="Arial"/>
              </a:rPr>
              <a:t>Avoid unnecessary ACS involvement</a:t>
            </a:r>
          </a:p>
          <a:p>
            <a:pPr lvl="1">
              <a:lnSpc>
                <a:spcPct val="120000"/>
              </a:lnSpc>
              <a:spcBef>
                <a:spcPts val="0"/>
              </a:spcBef>
              <a:buFont typeface="Courier New" panose="02070309020205020404" pitchFamily="49" charset="0"/>
              <a:buChar char="o"/>
            </a:pPr>
            <a:r>
              <a:rPr lang="en-US" sz="2400" dirty="0">
                <a:latin typeface="Arial"/>
                <a:cs typeface="Arial"/>
              </a:rPr>
              <a:t>Avoid abusive parent involvement</a:t>
            </a:r>
          </a:p>
          <a:p>
            <a:pPr>
              <a:lnSpc>
                <a:spcPct val="120000"/>
              </a:lnSpc>
              <a:spcBef>
                <a:spcPts val="0"/>
              </a:spcBef>
            </a:pPr>
            <a:r>
              <a:rPr lang="en-US" sz="2400" dirty="0">
                <a:latin typeface="Arial"/>
                <a:cs typeface="Arial"/>
              </a:rPr>
              <a:t>• Medical needs</a:t>
            </a:r>
          </a:p>
          <a:p>
            <a:pPr>
              <a:lnSpc>
                <a:spcPct val="120000"/>
              </a:lnSpc>
              <a:spcBef>
                <a:spcPts val="0"/>
              </a:spcBef>
            </a:pPr>
            <a:r>
              <a:rPr lang="en-US" sz="2400" dirty="0">
                <a:latin typeface="Arial"/>
                <a:cs typeface="Arial"/>
              </a:rPr>
              <a:t>• Educational Needs</a:t>
            </a:r>
          </a:p>
          <a:p>
            <a:pPr>
              <a:lnSpc>
                <a:spcPct val="120000"/>
              </a:lnSpc>
              <a:spcBef>
                <a:spcPts val="0"/>
              </a:spcBef>
            </a:pPr>
            <a:r>
              <a:rPr lang="en-US" sz="2400" dirty="0">
                <a:latin typeface="Arial"/>
                <a:cs typeface="Arial"/>
              </a:rPr>
              <a:t>• Financial Needs</a:t>
            </a:r>
          </a:p>
          <a:p>
            <a:pPr>
              <a:lnSpc>
                <a:spcPct val="120000"/>
              </a:lnSpc>
              <a:spcBef>
                <a:spcPts val="0"/>
              </a:spcBef>
            </a:pPr>
            <a:r>
              <a:rPr lang="en-US" sz="2400" dirty="0">
                <a:latin typeface="Arial"/>
                <a:cs typeface="Arial"/>
              </a:rPr>
              <a:t>• Traveling Decisions</a:t>
            </a:r>
          </a:p>
          <a:p>
            <a:pPr>
              <a:lnSpc>
                <a:spcPct val="120000"/>
              </a:lnSpc>
              <a:spcBef>
                <a:spcPts val="0"/>
              </a:spcBef>
            </a:pPr>
            <a:r>
              <a:rPr lang="en-US" sz="2400" dirty="0">
                <a:latin typeface="Arial"/>
                <a:cs typeface="Arial"/>
              </a:rPr>
              <a:t>• Where the child(ren) will reside</a:t>
            </a:r>
          </a:p>
          <a:p>
            <a:pPr>
              <a:lnSpc>
                <a:spcPct val="120000"/>
              </a:lnSpc>
              <a:spcBef>
                <a:spcPts val="0"/>
              </a:spcBef>
            </a:pPr>
            <a:r>
              <a:rPr lang="en-US" sz="2400" dirty="0">
                <a:latin typeface="Arial"/>
                <a:cs typeface="Arial"/>
              </a:rPr>
              <a:t>• Other major decisions</a:t>
            </a:r>
            <a:endParaRPr lang="en-US" sz="2400"/>
          </a:p>
        </p:txBody>
      </p:sp>
    </p:spTree>
    <p:extLst>
      <p:ext uri="{BB962C8B-B14F-4D97-AF65-F5344CB8AC3E}">
        <p14:creationId xmlns:p14="http://schemas.microsoft.com/office/powerpoint/2010/main" val="288965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A6E77-82F5-7038-F96C-4431F1FE47F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FD1B8E-E41F-D3FA-3849-3EFB56E0528F}"/>
              </a:ext>
            </a:extLst>
          </p:cNvPr>
          <p:cNvSpPr>
            <a:spLocks noGrp="1"/>
          </p:cNvSpPr>
          <p:nvPr>
            <p:ph type="title"/>
          </p:nvPr>
        </p:nvSpPr>
        <p:spPr>
          <a:xfrm>
            <a:off x="838200" y="601197"/>
            <a:ext cx="10515600" cy="942467"/>
          </a:xfrm>
        </p:spPr>
        <p:txBody>
          <a:bodyPr/>
          <a:lstStyle/>
          <a:p>
            <a:r>
              <a:rPr lang="en-US" dirty="0">
                <a:solidFill>
                  <a:schemeClr val="accent1"/>
                </a:solidFill>
                <a:latin typeface="Arial Black"/>
              </a:rPr>
              <a:t>Goals for safety plan</a:t>
            </a:r>
            <a:endParaRPr lang="en-US" dirty="0">
              <a:solidFill>
                <a:schemeClr val="accent1"/>
              </a:solidFill>
            </a:endParaRPr>
          </a:p>
        </p:txBody>
      </p:sp>
      <p:sp>
        <p:nvSpPr>
          <p:cNvPr id="6" name="Content Placeholder 5">
            <a:extLst>
              <a:ext uri="{FF2B5EF4-FFF2-40B4-BE49-F238E27FC236}">
                <a16:creationId xmlns:a16="http://schemas.microsoft.com/office/drawing/2014/main" id="{4506E52D-32FC-ADF6-52A8-93FA952496FE}"/>
              </a:ext>
            </a:extLst>
          </p:cNvPr>
          <p:cNvSpPr>
            <a:spLocks noGrp="1"/>
          </p:cNvSpPr>
          <p:nvPr>
            <p:ph idx="1"/>
          </p:nvPr>
        </p:nvSpPr>
        <p:spPr>
          <a:xfrm>
            <a:off x="765628" y="1434807"/>
            <a:ext cx="11426372" cy="4984852"/>
          </a:xfrm>
        </p:spPr>
        <p:txBody>
          <a:bodyPr vert="horz" lIns="91440" tIns="45720" rIns="91440" bIns="45720" rtlCol="0" anchor="t">
            <a:noAutofit/>
          </a:bodyPr>
          <a:lstStyle/>
          <a:p>
            <a:pPr marL="285750" indent="-285750">
              <a:lnSpc>
                <a:spcPct val="100000"/>
              </a:lnSpc>
              <a:spcBef>
                <a:spcPts val="0"/>
              </a:spcBef>
              <a:spcAft>
                <a:spcPts val="600"/>
              </a:spcAft>
              <a:buFont typeface="Arial" panose="020B0604020202020204" pitchFamily="34" charset="0"/>
              <a:buChar char="•"/>
            </a:pPr>
            <a:r>
              <a:rPr lang="en-US" sz="2800" b="1" dirty="0">
                <a:latin typeface="Arial"/>
                <a:cs typeface="Arial"/>
              </a:rPr>
              <a:t>Empower parents</a:t>
            </a:r>
          </a:p>
          <a:p>
            <a:pPr marL="971550" lvl="1" indent="-285750">
              <a:lnSpc>
                <a:spcPct val="100000"/>
              </a:lnSpc>
              <a:spcBef>
                <a:spcPts val="0"/>
              </a:spcBef>
              <a:spcAft>
                <a:spcPts val="600"/>
              </a:spcAft>
            </a:pPr>
            <a:r>
              <a:rPr lang="en-US" sz="2800" dirty="0">
                <a:latin typeface="Arial"/>
                <a:cs typeface="Arial"/>
              </a:rPr>
              <a:t>Parents can prepare and retain as much control as possible over what happens to their children</a:t>
            </a:r>
            <a:endParaRPr lang="en-US" sz="2800" dirty="0">
              <a:latin typeface="Inter"/>
              <a:cs typeface="Arial"/>
            </a:endParaRPr>
          </a:p>
          <a:p>
            <a:pPr marL="971550" lvl="1" indent="-285750">
              <a:lnSpc>
                <a:spcPct val="100000"/>
              </a:lnSpc>
              <a:spcBef>
                <a:spcPts val="0"/>
              </a:spcBef>
              <a:spcAft>
                <a:spcPts val="600"/>
              </a:spcAft>
            </a:pPr>
            <a:r>
              <a:rPr lang="en-US" sz="2800" dirty="0">
                <a:latin typeface="Arial"/>
                <a:cs typeface="Arial"/>
              </a:rPr>
              <a:t>Parents can better understand their options for short term and long term planning (e.g., consultation with a family law lawyer)</a:t>
            </a:r>
          </a:p>
          <a:p>
            <a:pPr marL="285750" indent="-457200">
              <a:lnSpc>
                <a:spcPct val="100000"/>
              </a:lnSpc>
              <a:spcBef>
                <a:spcPts val="0"/>
              </a:spcBef>
              <a:spcAft>
                <a:spcPts val="600"/>
              </a:spcAft>
              <a:buChar char="•"/>
            </a:pPr>
            <a:r>
              <a:rPr lang="en-US" sz="2800" b="1" dirty="0">
                <a:latin typeface="Arial"/>
                <a:cs typeface="Arial"/>
              </a:rPr>
              <a:t>Avoid gaps in care</a:t>
            </a:r>
            <a:endParaRPr lang="en-US" dirty="0">
              <a:cs typeface="Arial"/>
            </a:endParaRPr>
          </a:p>
          <a:p>
            <a:pPr marL="285750" indent="-457200">
              <a:lnSpc>
                <a:spcPct val="100000"/>
              </a:lnSpc>
              <a:spcBef>
                <a:spcPts val="0"/>
              </a:spcBef>
              <a:spcAft>
                <a:spcPts val="600"/>
              </a:spcAft>
              <a:buChar char="•"/>
            </a:pPr>
            <a:r>
              <a:rPr lang="en-US" sz="2800" b="1" dirty="0">
                <a:latin typeface="Arial"/>
                <a:cs typeface="Arial"/>
              </a:rPr>
              <a:t>Facilitate family conversations</a:t>
            </a:r>
          </a:p>
          <a:p>
            <a:pPr marL="285750" indent="-457200">
              <a:lnSpc>
                <a:spcPct val="100000"/>
              </a:lnSpc>
              <a:spcBef>
                <a:spcPts val="0"/>
              </a:spcBef>
              <a:spcAft>
                <a:spcPts val="600"/>
              </a:spcAft>
              <a:buChar char="•"/>
            </a:pPr>
            <a:r>
              <a:rPr lang="en-US" sz="2800" b="1" dirty="0">
                <a:latin typeface="Arial"/>
                <a:cs typeface="Arial"/>
              </a:rPr>
              <a:t>Plans should be realistic! </a:t>
            </a:r>
          </a:p>
        </p:txBody>
      </p:sp>
    </p:spTree>
    <p:extLst>
      <p:ext uri="{BB962C8B-B14F-4D97-AF65-F5344CB8AC3E}">
        <p14:creationId xmlns:p14="http://schemas.microsoft.com/office/powerpoint/2010/main" val="86922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5D1EE-C910-7CE6-EC6C-397E4252DAF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D45BF92-A255-ACB7-1FAE-F9DAAD7B162E}"/>
              </a:ext>
            </a:extLst>
          </p:cNvPr>
          <p:cNvSpPr/>
          <p:nvPr/>
        </p:nvSpPr>
        <p:spPr>
          <a:xfrm>
            <a:off x="838200" y="1825626"/>
            <a:ext cx="10515600" cy="2978150"/>
          </a:xfrm>
          <a:prstGeom prst="rect">
            <a:avLst/>
          </a:prstGeom>
          <a:ln>
            <a:solidFill>
              <a:schemeClr val="accent1"/>
            </a:solidFill>
          </a:ln>
        </p:spPr>
        <p:txBody>
          <a:bodyPr vert="horz" lIns="91440" tIns="45720" rIns="91440" bIns="45720" rtlCol="0" anchor="t">
            <a:normAutofit/>
          </a:bodyPr>
          <a:lstStyle/>
          <a:p>
            <a:pPr>
              <a:lnSpc>
                <a:spcPts val="5000"/>
              </a:lnSpc>
              <a:spcBef>
                <a:spcPts val="1000"/>
              </a:spcBef>
            </a:pPr>
            <a:r>
              <a:rPr lang="en-US" altLang="en-US" sz="3200" b="1" i="0" kern="1200" dirty="0">
                <a:solidFill>
                  <a:schemeClr val="accent1">
                    <a:lumMod val="50000"/>
                  </a:schemeClr>
                </a:solidFill>
                <a:latin typeface="Arial Black"/>
                <a:ea typeface="Inter" panose="02000503000000020004" pitchFamily="2" charset="0"/>
                <a:cs typeface="Arial"/>
              </a:rPr>
              <a:t>PART </a:t>
            </a:r>
            <a:r>
              <a:rPr lang="en-US" altLang="en-US" sz="3200" b="1" dirty="0">
                <a:solidFill>
                  <a:schemeClr val="accent1">
                    <a:lumMod val="50000"/>
                  </a:schemeClr>
                </a:solidFill>
                <a:latin typeface="Arial Black"/>
                <a:ea typeface="Inter" panose="02000503000000020004" pitchFamily="2" charset="0"/>
                <a:cs typeface="Arial"/>
              </a:rPr>
              <a:t>II</a:t>
            </a:r>
            <a:endParaRPr lang="en-US" sz="3200" b="1" dirty="0">
              <a:solidFill>
                <a:schemeClr val="accent1">
                  <a:lumMod val="50000"/>
                </a:schemeClr>
              </a:solidFill>
              <a:latin typeface="Arial Black"/>
              <a:cs typeface="Arial"/>
            </a:endParaRPr>
          </a:p>
          <a:p>
            <a:pPr>
              <a:lnSpc>
                <a:spcPts val="5000"/>
              </a:lnSpc>
              <a:spcBef>
                <a:spcPts val="1000"/>
              </a:spcBef>
            </a:pPr>
            <a:r>
              <a:rPr lang="en-US" sz="3200" b="1" dirty="0">
                <a:latin typeface="Arial Black"/>
                <a:cs typeface="Arial"/>
              </a:rPr>
              <a:t>Document Overview </a:t>
            </a:r>
          </a:p>
          <a:p>
            <a:pPr>
              <a:lnSpc>
                <a:spcPts val="5000"/>
              </a:lnSpc>
              <a:spcBef>
                <a:spcPts val="1000"/>
              </a:spcBef>
            </a:pPr>
            <a:endParaRPr lang="en-US" altLang="en-US" sz="4000" b="1" i="0" kern="1200" dirty="0">
              <a:latin typeface="Articulat CF Medium" pitchFamily="2" charset="77"/>
              <a:ea typeface="Inter" panose="02000503000000020004" pitchFamily="2" charset="0"/>
            </a:endParaRPr>
          </a:p>
        </p:txBody>
      </p:sp>
    </p:spTree>
    <p:extLst>
      <p:ext uri="{BB962C8B-B14F-4D97-AF65-F5344CB8AC3E}">
        <p14:creationId xmlns:p14="http://schemas.microsoft.com/office/powerpoint/2010/main" val="17902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4F705-7186-9093-27DD-1007F116FFCD}"/>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9BE59AC8-8606-5856-0CCC-3EDF7178E66F}"/>
              </a:ext>
            </a:extLst>
          </p:cNvPr>
          <p:cNvSpPr>
            <a:spLocks noGrp="1"/>
          </p:cNvSpPr>
          <p:nvPr>
            <p:ph type="title"/>
          </p:nvPr>
        </p:nvSpPr>
        <p:spPr>
          <a:xfrm>
            <a:off x="838200" y="365125"/>
            <a:ext cx="10515600" cy="1325563"/>
          </a:xfrm>
        </p:spPr>
        <p:txBody>
          <a:bodyPr>
            <a:normAutofit/>
          </a:bodyPr>
          <a:lstStyle/>
          <a:p>
            <a:r>
              <a:rPr lang="en-US" dirty="0">
                <a:solidFill>
                  <a:schemeClr val="accent1"/>
                </a:solidFill>
                <a:latin typeface="Arial Black"/>
              </a:rPr>
              <a:t>Overview of Documents</a:t>
            </a:r>
          </a:p>
        </p:txBody>
      </p:sp>
      <p:sp>
        <p:nvSpPr>
          <p:cNvPr id="3" name="TextBox 2">
            <a:extLst>
              <a:ext uri="{FF2B5EF4-FFF2-40B4-BE49-F238E27FC236}">
                <a16:creationId xmlns:a16="http://schemas.microsoft.com/office/drawing/2014/main" id="{05868635-3AF5-F88B-A9A0-7243309FE857}"/>
              </a:ext>
            </a:extLst>
          </p:cNvPr>
          <p:cNvSpPr txBox="1"/>
          <p:nvPr/>
        </p:nvSpPr>
        <p:spPr>
          <a:xfrm>
            <a:off x="836221" y="1461964"/>
            <a:ext cx="10990613" cy="3939540"/>
          </a:xfrm>
          <a:prstGeom prst="rect">
            <a:avLst/>
          </a:prstGeom>
          <a:noFill/>
        </p:spPr>
        <p:txBody>
          <a:bodyPr wrap="square" lIns="91440" tIns="45720" rIns="91440" bIns="45720" rtlCol="0" anchor="t">
            <a:spAutoFit/>
          </a:bodyPr>
          <a:lstStyle/>
          <a:p>
            <a:pPr marL="0" indent="0" algn="l" rtl="0"/>
            <a:r>
              <a:rPr lang="en-US" sz="2500" b="1" i="0" kern="1200" dirty="0">
                <a:latin typeface="Arial"/>
                <a:ea typeface="Inter"/>
                <a:cs typeface="Arial"/>
              </a:rPr>
              <a:t>DOCUMENT A – Creating a Safety Plan</a:t>
            </a:r>
          </a:p>
          <a:p>
            <a:pPr marL="0" indent="0" algn="l" rtl="0"/>
            <a:r>
              <a:rPr lang="en-US" sz="2500" b="1" i="0" kern="1200" dirty="0">
                <a:latin typeface="Arial"/>
                <a:ea typeface="Inter"/>
                <a:cs typeface="Arial"/>
              </a:rPr>
              <a:t>DOCUMENT B – Emergency Contact Information</a:t>
            </a:r>
          </a:p>
          <a:p>
            <a:pPr marL="0" indent="0" algn="l" rtl="0"/>
            <a:r>
              <a:rPr lang="en-US" sz="2500" b="1" i="0" kern="1200" dirty="0">
                <a:latin typeface="Arial"/>
                <a:ea typeface="Inter"/>
                <a:cs typeface="Arial"/>
              </a:rPr>
              <a:t>DOCUMENT C – Information About You</a:t>
            </a:r>
          </a:p>
          <a:p>
            <a:pPr marL="0" indent="0" algn="l" rtl="0"/>
            <a:r>
              <a:rPr lang="en-US" sz="2500" b="1" i="0" kern="1200" dirty="0">
                <a:latin typeface="Arial"/>
                <a:ea typeface="Inter"/>
                <a:cs typeface="Arial"/>
              </a:rPr>
              <a:t>DOCUMENT D – Information About Your Child(ren)</a:t>
            </a:r>
          </a:p>
          <a:p>
            <a:pPr marL="0" indent="0" algn="l" rtl="0"/>
            <a:r>
              <a:rPr lang="en-US" sz="2500" b="1" i="0" kern="1200" dirty="0">
                <a:latin typeface="Arial"/>
                <a:ea typeface="Inter"/>
                <a:cs typeface="Arial"/>
              </a:rPr>
              <a:t>DOCUMENT E – U.S. Passport Application</a:t>
            </a:r>
          </a:p>
          <a:p>
            <a:pPr marL="0" indent="0" algn="l" rtl="0"/>
            <a:r>
              <a:rPr lang="en-US" sz="2500" b="1" i="0" kern="1200" dirty="0">
                <a:latin typeface="Arial"/>
                <a:ea typeface="Inter"/>
                <a:cs typeface="Arial"/>
              </a:rPr>
              <a:t>DOCUMENT F – Consent to Travel</a:t>
            </a:r>
          </a:p>
          <a:p>
            <a:pPr marL="0" indent="0" algn="l" rtl="0"/>
            <a:r>
              <a:rPr lang="en-US" sz="2500" b="1" i="0" kern="1200" dirty="0">
                <a:latin typeface="Arial"/>
                <a:ea typeface="Inter"/>
                <a:cs typeface="Arial"/>
              </a:rPr>
              <a:t>DOCUMENT G – Blue Card Update</a:t>
            </a:r>
          </a:p>
          <a:p>
            <a:pPr marL="0" indent="0" algn="l" rtl="0"/>
            <a:r>
              <a:rPr lang="en-US" sz="2500" b="1" i="0" kern="1200" dirty="0">
                <a:latin typeface="Arial"/>
                <a:ea typeface="Inter"/>
                <a:cs typeface="Arial"/>
              </a:rPr>
              <a:t>DOCUMENT H – Designation of Person in Parental Relationship</a:t>
            </a:r>
          </a:p>
          <a:p>
            <a:pPr marL="0" indent="0" algn="l" rtl="0"/>
            <a:r>
              <a:rPr lang="en-US" sz="2500" b="1" i="0" kern="1200" dirty="0">
                <a:latin typeface="Arial"/>
                <a:ea typeface="Inter"/>
                <a:cs typeface="Arial"/>
              </a:rPr>
              <a:t>DOCUMENT I – Standby Guardianship</a:t>
            </a:r>
          </a:p>
          <a:p>
            <a:pPr marL="0" indent="0" algn="l" rtl="0"/>
            <a:r>
              <a:rPr lang="en-US" sz="2500" b="1" i="0" kern="1200" dirty="0">
                <a:latin typeface="Arial"/>
                <a:ea typeface="Inter"/>
                <a:cs typeface="Arial"/>
              </a:rPr>
              <a:t>DOCUMENT J – Power of Attorney</a:t>
            </a:r>
          </a:p>
        </p:txBody>
      </p:sp>
    </p:spTree>
    <p:extLst>
      <p:ext uri="{BB962C8B-B14F-4D97-AF65-F5344CB8AC3E}">
        <p14:creationId xmlns:p14="http://schemas.microsoft.com/office/powerpoint/2010/main" val="2843218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8809-1DB8-E7A8-1A1B-3D47D59DAA04}"/>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2874C5F9-E76A-892E-82FF-79CDF9DB0198}"/>
              </a:ext>
            </a:extLst>
          </p:cNvPr>
          <p:cNvSpPr>
            <a:spLocks noGrp="1"/>
          </p:cNvSpPr>
          <p:nvPr>
            <p:ph type="title"/>
          </p:nvPr>
        </p:nvSpPr>
        <p:spPr>
          <a:xfrm>
            <a:off x="838200" y="365125"/>
            <a:ext cx="10515600" cy="1325563"/>
          </a:xfrm>
        </p:spPr>
        <p:txBody>
          <a:bodyPr>
            <a:normAutofit/>
          </a:bodyPr>
          <a:lstStyle/>
          <a:p>
            <a:r>
              <a:rPr lang="en-US" dirty="0">
                <a:solidFill>
                  <a:schemeClr val="accent1"/>
                </a:solidFill>
                <a:latin typeface="Arial Black"/>
              </a:rPr>
              <a:t>DOCUMENT A – Creating a Safety Plan</a:t>
            </a:r>
            <a:endParaRPr lang="en-US" sz="4000" dirty="0">
              <a:solidFill>
                <a:schemeClr val="accent1"/>
              </a:solidFill>
            </a:endParaRPr>
          </a:p>
        </p:txBody>
      </p:sp>
      <p:sp>
        <p:nvSpPr>
          <p:cNvPr id="3" name="TextBox 2">
            <a:extLst>
              <a:ext uri="{FF2B5EF4-FFF2-40B4-BE49-F238E27FC236}">
                <a16:creationId xmlns:a16="http://schemas.microsoft.com/office/drawing/2014/main" id="{2488130D-D4AB-0110-BBEB-216D5EACF535}"/>
              </a:ext>
            </a:extLst>
          </p:cNvPr>
          <p:cNvSpPr txBox="1"/>
          <p:nvPr/>
        </p:nvSpPr>
        <p:spPr>
          <a:xfrm>
            <a:off x="598096" y="1433389"/>
            <a:ext cx="10990613" cy="424731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Arial"/>
                <a:cs typeface="Arial"/>
              </a:rPr>
              <a:t>This document provides an overview of all the things to consider when planning for potential separation from children, including: </a:t>
            </a:r>
            <a:endParaRPr lang="en-US" sz="2400" dirty="0"/>
          </a:p>
          <a:p>
            <a:pPr marL="742950" lvl="1" indent="-285750">
              <a:buFont typeface="Arial" panose="020B0604020202020204" pitchFamily="34" charset="0"/>
              <a:buChar char="•"/>
            </a:pPr>
            <a:r>
              <a:rPr lang="en-US" sz="2400" dirty="0">
                <a:latin typeface="Arial"/>
                <a:cs typeface="Arial"/>
              </a:rPr>
              <a:t>Meet with family members and caregivers to discuss plan in case of immigration enforcement. </a:t>
            </a:r>
          </a:p>
          <a:p>
            <a:pPr marL="742950" lvl="1" indent="-285750">
              <a:buFont typeface="Arial" panose="020B0604020202020204" pitchFamily="34" charset="0"/>
              <a:buChar char="•"/>
            </a:pPr>
            <a:r>
              <a:rPr lang="en-US" sz="2400" dirty="0">
                <a:latin typeface="Arial"/>
                <a:cs typeface="Arial"/>
              </a:rPr>
              <a:t>Consider saving money for bond/bail and for other costs and loss of income. </a:t>
            </a:r>
            <a:endParaRPr lang="en-US" sz="2400" dirty="0">
              <a:latin typeface="Arial"/>
              <a:cs typeface="Arial" panose="020B0604020202020204" pitchFamily="34" charset="0"/>
            </a:endParaRPr>
          </a:p>
          <a:p>
            <a:pPr marL="742950" lvl="1" indent="-285750">
              <a:spcAft>
                <a:spcPts val="600"/>
              </a:spcAft>
              <a:buFont typeface="Arial,Sans-Serif" panose="020B0604020202020204" pitchFamily="34" charset="0"/>
              <a:buChar char="•"/>
            </a:pPr>
            <a:r>
              <a:rPr lang="en-US" sz="2400" dirty="0">
                <a:latin typeface="Arial"/>
                <a:ea typeface="+mn-lt"/>
                <a:cs typeface="Arial"/>
              </a:rPr>
              <a:t>Carry telephone numbers of attorney and family members to call if needed. </a:t>
            </a:r>
          </a:p>
          <a:p>
            <a:pPr marL="742950" lvl="1" indent="-285750">
              <a:spcAft>
                <a:spcPts val="600"/>
              </a:spcAft>
              <a:buFont typeface="Arial,Sans-Serif" panose="020B0604020202020204" pitchFamily="34" charset="0"/>
              <a:buChar char="•"/>
            </a:pPr>
            <a:r>
              <a:rPr lang="en-US" sz="2400" dirty="0">
                <a:latin typeface="Arial"/>
                <a:ea typeface="+mn-lt"/>
                <a:cs typeface="Arial"/>
              </a:rPr>
              <a:t>Make a list of things that the children should do if parents do not come home. </a:t>
            </a:r>
          </a:p>
          <a:p>
            <a:pPr>
              <a:spcAft>
                <a:spcPts val="600"/>
              </a:spcAft>
            </a:pPr>
            <a:endParaRPr lang="en-US" sz="2000" dirty="0">
              <a:latin typeface="Arial"/>
              <a:cs typeface="Arial" panose="020B0604020202020204" pitchFamily="34" charset="0"/>
            </a:endParaRPr>
          </a:p>
        </p:txBody>
      </p:sp>
    </p:spTree>
    <p:extLst>
      <p:ext uri="{BB962C8B-B14F-4D97-AF65-F5344CB8AC3E}">
        <p14:creationId xmlns:p14="http://schemas.microsoft.com/office/powerpoint/2010/main" val="394378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4F705-7186-9093-27DD-1007F116FFCD}"/>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9BE59AC8-8606-5856-0CCC-3EDF7178E66F}"/>
              </a:ext>
            </a:extLst>
          </p:cNvPr>
          <p:cNvSpPr>
            <a:spLocks noGrp="1"/>
          </p:cNvSpPr>
          <p:nvPr>
            <p:ph type="title"/>
          </p:nvPr>
        </p:nvSpPr>
        <p:spPr>
          <a:xfrm>
            <a:off x="838200" y="365125"/>
            <a:ext cx="10515600" cy="1325563"/>
          </a:xfrm>
        </p:spPr>
        <p:txBody>
          <a:bodyPr>
            <a:normAutofit/>
          </a:bodyPr>
          <a:lstStyle/>
          <a:p>
            <a:r>
              <a:rPr lang="en-US" sz="2800" dirty="0">
                <a:solidFill>
                  <a:schemeClr val="accent1"/>
                </a:solidFill>
                <a:latin typeface="Arial Black"/>
              </a:rPr>
              <a:t>Document A – Creating a Safety Plan</a:t>
            </a:r>
            <a:endParaRPr lang="en-US" sz="3200" dirty="0">
              <a:solidFill>
                <a:schemeClr val="accent1"/>
              </a:solidFill>
            </a:endParaRPr>
          </a:p>
        </p:txBody>
      </p:sp>
      <p:sp>
        <p:nvSpPr>
          <p:cNvPr id="3" name="TextBox 2">
            <a:extLst>
              <a:ext uri="{FF2B5EF4-FFF2-40B4-BE49-F238E27FC236}">
                <a16:creationId xmlns:a16="http://schemas.microsoft.com/office/drawing/2014/main" id="{05868635-3AF5-F88B-A9A0-7243309FE857}"/>
              </a:ext>
            </a:extLst>
          </p:cNvPr>
          <p:cNvSpPr txBox="1"/>
          <p:nvPr/>
        </p:nvSpPr>
        <p:spPr>
          <a:xfrm>
            <a:off x="904874" y="1690688"/>
            <a:ext cx="10515600" cy="273921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dirty="0">
                <a:latin typeface="Arial"/>
                <a:cs typeface="Arial"/>
              </a:rPr>
              <a:t>Review Document A: Creating a Safety Plan</a:t>
            </a:r>
          </a:p>
          <a:p>
            <a:pPr marL="742950" lvl="1" indent="-285750">
              <a:buFont typeface="Arial" panose="020B0604020202020204" pitchFamily="34" charset="0"/>
              <a:buChar char="•"/>
            </a:pPr>
            <a:r>
              <a:rPr lang="en-US" sz="2800" dirty="0">
                <a:latin typeface="Arial"/>
                <a:cs typeface="Arial"/>
              </a:rPr>
              <a:t>This will give the client an overview of the things they should do to prepare for the possibility of detention or deportation </a:t>
            </a:r>
          </a:p>
          <a:p>
            <a:pPr marL="742950" lvl="1" indent="-285750">
              <a:buFont typeface="Arial" panose="020B0604020202020204" pitchFamily="34" charset="0"/>
              <a:buChar char="•"/>
            </a:pPr>
            <a:r>
              <a:rPr lang="en-US" sz="2800" dirty="0">
                <a:latin typeface="Arial"/>
                <a:ea typeface="+mn-lt"/>
                <a:cs typeface="+mn-lt"/>
              </a:rPr>
              <a:t>Remind the client the purpose of safety planning, i.e., to give people control about what will happen in the future even if some things are outside their control</a:t>
            </a:r>
            <a:endParaRPr lang="en-US" sz="2800" dirty="0">
              <a:latin typeface="Arial"/>
              <a:cs typeface="Arial" panose="020B0604020202020204" pitchFamily="34" charset="0"/>
            </a:endParaRPr>
          </a:p>
        </p:txBody>
      </p:sp>
    </p:spTree>
    <p:extLst>
      <p:ext uri="{BB962C8B-B14F-4D97-AF65-F5344CB8AC3E}">
        <p14:creationId xmlns:p14="http://schemas.microsoft.com/office/powerpoint/2010/main" val="1076679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CE51A-A585-C8CA-9E60-60F5A7F1A0C7}"/>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529F95A4-4CC5-51FC-8EAA-F0A5D2FF5BDF}"/>
              </a:ext>
            </a:extLst>
          </p:cNvPr>
          <p:cNvSpPr>
            <a:spLocks noGrp="1"/>
          </p:cNvSpPr>
          <p:nvPr>
            <p:ph type="title"/>
          </p:nvPr>
        </p:nvSpPr>
        <p:spPr>
          <a:xfrm>
            <a:off x="838200" y="365125"/>
            <a:ext cx="10515600" cy="1325563"/>
          </a:xfrm>
        </p:spPr>
        <p:txBody>
          <a:bodyPr>
            <a:normAutofit/>
          </a:bodyPr>
          <a:lstStyle/>
          <a:p>
            <a:r>
              <a:rPr lang="en-US" dirty="0">
                <a:solidFill>
                  <a:schemeClr val="accent1"/>
                </a:solidFill>
                <a:latin typeface="Arial Black"/>
              </a:rPr>
              <a:t>DOCUMENT A – Creating a Safety Plan</a:t>
            </a:r>
            <a:endParaRPr lang="en-US" sz="4000" dirty="0">
              <a:solidFill>
                <a:schemeClr val="accent1"/>
              </a:solidFill>
            </a:endParaRPr>
          </a:p>
        </p:txBody>
      </p:sp>
      <p:sp>
        <p:nvSpPr>
          <p:cNvPr id="3" name="TextBox 2">
            <a:extLst>
              <a:ext uri="{FF2B5EF4-FFF2-40B4-BE49-F238E27FC236}">
                <a16:creationId xmlns:a16="http://schemas.microsoft.com/office/drawing/2014/main" id="{C66A5B9A-E95A-348D-CA51-46D935628858}"/>
              </a:ext>
            </a:extLst>
          </p:cNvPr>
          <p:cNvSpPr txBox="1"/>
          <p:nvPr/>
        </p:nvSpPr>
        <p:spPr>
          <a:xfrm>
            <a:off x="598096" y="1423864"/>
            <a:ext cx="10990613" cy="4847481"/>
          </a:xfrm>
          <a:prstGeom prst="rect">
            <a:avLst/>
          </a:prstGeom>
          <a:noFill/>
        </p:spPr>
        <p:txBody>
          <a:bodyPr wrap="square" lIns="91440" tIns="45720" rIns="91440" bIns="45720" rtlCol="0" anchor="t">
            <a:spAutoFit/>
          </a:bodyPr>
          <a:lstStyle/>
          <a:p>
            <a:pPr marL="285750" indent="-285750">
              <a:spcAft>
                <a:spcPts val="600"/>
              </a:spcAft>
              <a:buFont typeface="Arial,Sans-Serif" panose="020B0604020202020204" pitchFamily="34" charset="0"/>
              <a:buChar char="•"/>
            </a:pPr>
            <a:r>
              <a:rPr lang="en-US" sz="2200" dirty="0">
                <a:latin typeface="Arial"/>
                <a:ea typeface="+mn-lt"/>
                <a:cs typeface="Arial"/>
              </a:rPr>
              <a:t>Remind clients to keep a file of important documents (including immigration papers) in a safe place, AND keep a copy of documents with a friend or family member that they trust:</a:t>
            </a:r>
            <a:endParaRPr lang="en-US" sz="2200"/>
          </a:p>
          <a:p>
            <a:pPr marL="742950" lvl="1" indent="-285750">
              <a:buFont typeface="Arial" panose="020B0604020202020204" pitchFamily="34" charset="0"/>
              <a:buChar char="•"/>
            </a:pPr>
            <a:r>
              <a:rPr lang="en-US" sz="2200" dirty="0">
                <a:latin typeface="Arial"/>
                <a:cs typeface="Arial"/>
              </a:rPr>
              <a:t>These family preparedness documents </a:t>
            </a:r>
            <a:endParaRPr lang="en-US" sz="2200">
              <a:latin typeface="Arial"/>
              <a:cs typeface="Arial" panose="020B0604020202020204" pitchFamily="34" charset="0"/>
            </a:endParaRPr>
          </a:p>
          <a:p>
            <a:pPr marL="742950" lvl="1" indent="-285750">
              <a:buFont typeface="Arial" panose="020B0604020202020204" pitchFamily="34" charset="0"/>
              <a:buChar char="•"/>
            </a:pPr>
            <a:r>
              <a:rPr lang="en-US" sz="2200" dirty="0">
                <a:latin typeface="Arial"/>
                <a:cs typeface="Arial"/>
              </a:rPr>
              <a:t>Court orders (custody, visitation, divorce judgment, orders of protection, child support)</a:t>
            </a:r>
            <a:endParaRPr lang="en-US" sz="2200">
              <a:latin typeface="Arial"/>
              <a:cs typeface="Arial" panose="020B0604020202020204" pitchFamily="34" charset="0"/>
            </a:endParaRPr>
          </a:p>
          <a:p>
            <a:pPr marL="742950" lvl="1" indent="-285750">
              <a:buFont typeface="Arial" panose="020B0604020202020204" pitchFamily="34" charset="0"/>
              <a:buChar char="•"/>
            </a:pPr>
            <a:r>
              <a:rPr lang="en-US" sz="2200" dirty="0">
                <a:latin typeface="Arial"/>
                <a:cs typeface="Arial"/>
              </a:rPr>
              <a:t>Marriage license</a:t>
            </a:r>
          </a:p>
          <a:p>
            <a:pPr marL="742950" lvl="1" indent="-285750">
              <a:buFont typeface="Arial" panose="020B0604020202020204" pitchFamily="34" charset="0"/>
              <a:buChar char="•"/>
            </a:pPr>
            <a:r>
              <a:rPr lang="en-US" sz="2200" dirty="0">
                <a:latin typeface="Arial"/>
                <a:cs typeface="Arial"/>
              </a:rPr>
              <a:t>National identification cards</a:t>
            </a:r>
            <a:endParaRPr lang="en-US" sz="2200">
              <a:latin typeface="Arial"/>
              <a:cs typeface="Arial" panose="020B0604020202020204" pitchFamily="34" charset="0"/>
            </a:endParaRPr>
          </a:p>
          <a:p>
            <a:pPr marL="742950" lvl="1" indent="-285750">
              <a:buFont typeface="Arial" panose="020B0604020202020204" pitchFamily="34" charset="0"/>
              <a:buChar char="•"/>
            </a:pPr>
            <a:r>
              <a:rPr lang="en-US" sz="2200" dirty="0">
                <a:latin typeface="Arial"/>
                <a:cs typeface="Arial"/>
              </a:rPr>
              <a:t>Passports, driver's license or other identification cards, like social security card or ITIN number</a:t>
            </a:r>
            <a:endParaRPr lang="en-US" sz="2200">
              <a:latin typeface="Arial"/>
              <a:cs typeface="Arial" panose="020B0604020202020204" pitchFamily="34" charset="0"/>
            </a:endParaRPr>
          </a:p>
          <a:p>
            <a:pPr marL="742950" lvl="1" indent="-285750">
              <a:buFont typeface="Arial" panose="020B0604020202020204" pitchFamily="34" charset="0"/>
              <a:buChar char="•"/>
            </a:pPr>
            <a:r>
              <a:rPr lang="en-US" sz="2200" dirty="0">
                <a:latin typeface="Arial"/>
                <a:cs typeface="Arial"/>
              </a:rPr>
              <a:t>Registries of birth (for U.S. born children registered in your home country)</a:t>
            </a:r>
            <a:endParaRPr lang="en-US" sz="2200">
              <a:latin typeface="Arial"/>
              <a:cs typeface="Arial" panose="020B0604020202020204" pitchFamily="34" charset="0"/>
            </a:endParaRPr>
          </a:p>
          <a:p>
            <a:endParaRPr lang="en-US" sz="2200" i="1" dirty="0">
              <a:latin typeface="Arial"/>
              <a:cs typeface="Arial"/>
            </a:endParaRPr>
          </a:p>
          <a:p>
            <a:r>
              <a:rPr lang="en-US" sz="2200" i="1" dirty="0">
                <a:latin typeface="Arial"/>
                <a:cs typeface="Arial"/>
              </a:rPr>
              <a:t>Offer to make copies for the client</a:t>
            </a:r>
            <a:endParaRPr lang="en-US" dirty="0"/>
          </a:p>
          <a:p>
            <a:pPr marL="742950" lvl="1" indent="-285750">
              <a:buFont typeface="Arial" panose="020B0604020202020204" pitchFamily="34" charset="0"/>
              <a:buChar char="•"/>
            </a:pPr>
            <a:endParaRPr lang="en-US" dirty="0">
              <a:latin typeface="Arial"/>
              <a:cs typeface="Arial" panose="020B0604020202020204" pitchFamily="34" charset="0"/>
            </a:endParaRPr>
          </a:p>
        </p:txBody>
      </p:sp>
    </p:spTree>
    <p:extLst>
      <p:ext uri="{BB962C8B-B14F-4D97-AF65-F5344CB8AC3E}">
        <p14:creationId xmlns:p14="http://schemas.microsoft.com/office/powerpoint/2010/main" val="217867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C4E1B-DCE3-7E9D-1B41-D2BC93C4726A}"/>
            </a:ext>
          </a:extLst>
        </p:cNvPr>
        <p:cNvGrpSpPr/>
        <p:nvPr/>
      </p:nvGrpSpPr>
      <p:grpSpPr>
        <a:xfrm>
          <a:off x="0" y="0"/>
          <a:ext cx="0" cy="0"/>
          <a:chOff x="0" y="0"/>
          <a:chExt cx="0" cy="0"/>
        </a:xfrm>
      </p:grpSpPr>
      <p:pic>
        <p:nvPicPr>
          <p:cNvPr id="2" name="Picture 1" descr="A white paper with black text&#10;&#10;AI-generated content may be incorrect.">
            <a:extLst>
              <a:ext uri="{FF2B5EF4-FFF2-40B4-BE49-F238E27FC236}">
                <a16:creationId xmlns:a16="http://schemas.microsoft.com/office/drawing/2014/main" id="{FDF18D1C-9846-0AC4-D7C1-B5B6E2A4388A}"/>
              </a:ext>
            </a:extLst>
          </p:cNvPr>
          <p:cNvPicPr>
            <a:picLocks noChangeAspect="1"/>
          </p:cNvPicPr>
          <p:nvPr/>
        </p:nvPicPr>
        <p:blipFill>
          <a:blip r:embed="rId2"/>
          <a:stretch>
            <a:fillRect/>
          </a:stretch>
        </p:blipFill>
        <p:spPr>
          <a:xfrm>
            <a:off x="3339860" y="0"/>
            <a:ext cx="5512279" cy="6858000"/>
          </a:xfrm>
          <a:prstGeom prst="rect">
            <a:avLst/>
          </a:prstGeom>
        </p:spPr>
      </p:pic>
    </p:spTree>
    <p:extLst>
      <p:ext uri="{BB962C8B-B14F-4D97-AF65-F5344CB8AC3E}">
        <p14:creationId xmlns:p14="http://schemas.microsoft.com/office/powerpoint/2010/main" val="272551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F71F626A-3761-140B-7419-E4D4FADB6052}"/>
              </a:ext>
            </a:extLst>
          </p:cNvPr>
          <p:cNvSpPr txBox="1">
            <a:spLocks noChangeArrowheads="1"/>
          </p:cNvSpPr>
          <p:nvPr/>
        </p:nvSpPr>
        <p:spPr>
          <a:xfrm>
            <a:off x="777834" y="2022682"/>
            <a:ext cx="8912432" cy="1706170"/>
          </a:xfrm>
          <a:prstGeom prst="rect">
            <a:avLst/>
          </a:prstGeom>
        </p:spPr>
        <p:txBody>
          <a:bodyPr lIns="91440" tIns="45720" rIns="91440" bIns="45720" anchor="t">
            <a:normAutofit fontScale="90000" lnSpcReduction="10000"/>
          </a:bodyPr>
          <a:lstStyle>
            <a:lvl1pPr algn="l" defTabSz="914400" rtl="0" eaLnBrk="1" latinLnBrk="0" hangingPunct="1">
              <a:lnSpc>
                <a:spcPct val="90000"/>
              </a:lnSpc>
              <a:spcBef>
                <a:spcPct val="0"/>
              </a:spcBef>
              <a:buNone/>
              <a:defRPr sz="3600" b="0" i="0" kern="1200">
                <a:solidFill>
                  <a:schemeClr val="tx1"/>
                </a:solidFill>
                <a:latin typeface="Articulat CF Medium" pitchFamily="2" charset="77"/>
                <a:ea typeface="+mj-ea"/>
                <a:cs typeface="+mj-cs"/>
              </a:defRPr>
            </a:lvl1pPr>
          </a:lstStyle>
          <a:p>
            <a:pPr>
              <a:defRPr/>
            </a:pPr>
            <a:r>
              <a:rPr lang="en-US" altLang="en-US" sz="4800" b="1" dirty="0">
                <a:solidFill>
                  <a:schemeClr val="accent1"/>
                </a:solidFill>
                <a:latin typeface="Arial Black"/>
                <a:cs typeface="Arial"/>
              </a:rPr>
              <a:t>INTRODUCTION: </a:t>
            </a:r>
            <a:endParaRPr lang="en-US" altLang="en-US" sz="4800" b="1">
              <a:solidFill>
                <a:schemeClr val="accent1"/>
              </a:solidFill>
              <a:latin typeface="Arial Black"/>
              <a:cs typeface="Arial"/>
            </a:endParaRPr>
          </a:p>
          <a:p>
            <a:pPr>
              <a:defRPr/>
            </a:pPr>
            <a:r>
              <a:rPr lang="en-US" altLang="en-US" sz="4800" dirty="0">
                <a:latin typeface="Arial Black"/>
                <a:cs typeface="Arial"/>
              </a:rPr>
              <a:t>LEGAL </a:t>
            </a:r>
            <a:r>
              <a:rPr lang="en-US" altLang="en-US" sz="4800" b="1" dirty="0">
                <a:latin typeface="Arial Black"/>
                <a:cs typeface="Arial"/>
              </a:rPr>
              <a:t>SERVICES NYC &amp; OUR CLIENTS</a:t>
            </a:r>
          </a:p>
        </p:txBody>
      </p:sp>
    </p:spTree>
    <p:extLst>
      <p:ext uri="{BB962C8B-B14F-4D97-AF65-F5344CB8AC3E}">
        <p14:creationId xmlns:p14="http://schemas.microsoft.com/office/powerpoint/2010/main" val="1377302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88AA-7D76-49B9-9A0A-4FAD60AE227F}"/>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4DD5E657-412D-0962-F9AE-72232AF1FD78}"/>
              </a:ext>
            </a:extLst>
          </p:cNvPr>
          <p:cNvSpPr>
            <a:spLocks noGrp="1"/>
          </p:cNvSpPr>
          <p:nvPr>
            <p:ph type="title"/>
          </p:nvPr>
        </p:nvSpPr>
        <p:spPr>
          <a:xfrm>
            <a:off x="904874" y="256268"/>
            <a:ext cx="11427502" cy="1350545"/>
          </a:xfrm>
        </p:spPr>
        <p:txBody>
          <a:bodyPr>
            <a:normAutofit/>
          </a:bodyPr>
          <a:lstStyle/>
          <a:p>
            <a:r>
              <a:rPr lang="en-US" dirty="0">
                <a:solidFill>
                  <a:schemeClr val="accent1"/>
                </a:solidFill>
                <a:latin typeface="Arial Black"/>
              </a:rPr>
              <a:t>DOCUMENT B – Emergency Contact Information</a:t>
            </a:r>
            <a:endParaRPr lang="en-US" sz="4000" dirty="0">
              <a:solidFill>
                <a:schemeClr val="accent1"/>
              </a:solidFill>
            </a:endParaRPr>
          </a:p>
        </p:txBody>
      </p:sp>
      <p:sp>
        <p:nvSpPr>
          <p:cNvPr id="3" name="TextBox 2">
            <a:extLst>
              <a:ext uri="{FF2B5EF4-FFF2-40B4-BE49-F238E27FC236}">
                <a16:creationId xmlns:a16="http://schemas.microsoft.com/office/drawing/2014/main" id="{CED5A18A-DE0B-5FA0-80E6-83CCFE7DF478}"/>
              </a:ext>
            </a:extLst>
          </p:cNvPr>
          <p:cNvSpPr txBox="1"/>
          <p:nvPr/>
        </p:nvSpPr>
        <p:spPr>
          <a:xfrm>
            <a:off x="457199" y="1606076"/>
            <a:ext cx="11433463" cy="2611612"/>
          </a:xfrm>
          <a:prstGeom prst="rect">
            <a:avLst/>
          </a:prstGeom>
          <a:noFill/>
        </p:spPr>
        <p:txBody>
          <a:bodyPr wrap="square" lIns="91440" tIns="45720" rIns="91440" bIns="45720" rtlCol="0" anchor="t">
            <a:spAutoFit/>
          </a:bodyPr>
          <a:lstStyle/>
          <a:p>
            <a:pPr marL="571500" indent="-571500">
              <a:lnSpc>
                <a:spcPct val="150000"/>
              </a:lnSpc>
              <a:buFont typeface="Arial" panose="020B0604020202020204" pitchFamily="34" charset="0"/>
              <a:buChar char="•"/>
            </a:pPr>
            <a:r>
              <a:rPr lang="en-US" sz="2800" dirty="0">
                <a:latin typeface="Arial"/>
                <a:cs typeface="Arial"/>
              </a:rPr>
              <a:t>A list of people who can help the clients' child(ren) in their absence. </a:t>
            </a:r>
            <a:endParaRPr lang="en-US" dirty="0"/>
          </a:p>
          <a:p>
            <a:pPr marL="571500" indent="-571500">
              <a:lnSpc>
                <a:spcPct val="150000"/>
              </a:lnSpc>
              <a:buFont typeface="Arial" panose="020B0604020202020204" pitchFamily="34" charset="0"/>
              <a:buChar char="•"/>
            </a:pPr>
            <a:r>
              <a:rPr lang="en-US" sz="2800" dirty="0">
                <a:latin typeface="Arial"/>
                <a:cs typeface="Arial"/>
              </a:rPr>
              <a:t>Share with trusted family members/friends.</a:t>
            </a:r>
            <a:endParaRPr lang="en-US" sz="2800" dirty="0">
              <a:latin typeface="Aptos" panose="02110004020202020204"/>
              <a:cs typeface="Arial"/>
            </a:endParaRPr>
          </a:p>
          <a:p>
            <a:pPr marL="571500" indent="-571500">
              <a:lnSpc>
                <a:spcPct val="150000"/>
              </a:lnSpc>
              <a:buFont typeface="Arial" panose="020B0604020202020204" pitchFamily="34" charset="0"/>
              <a:buChar char="•"/>
            </a:pPr>
            <a:r>
              <a:rPr lang="en-US" sz="2800" dirty="0">
                <a:latin typeface="Arial"/>
                <a:cs typeface="Arial"/>
              </a:rPr>
              <a:t>Save in a place that is accessible to other relevant family members/friends. </a:t>
            </a:r>
            <a:endParaRPr lang="en-US" sz="2800"/>
          </a:p>
        </p:txBody>
      </p:sp>
    </p:spTree>
    <p:extLst>
      <p:ext uri="{BB962C8B-B14F-4D97-AF65-F5344CB8AC3E}">
        <p14:creationId xmlns:p14="http://schemas.microsoft.com/office/powerpoint/2010/main" val="199575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11364E-19B0-686F-DA19-175C015BC717}"/>
              </a:ext>
            </a:extLst>
          </p:cNvPr>
          <p:cNvPicPr>
            <a:picLocks noChangeAspect="1"/>
          </p:cNvPicPr>
          <p:nvPr/>
        </p:nvPicPr>
        <p:blipFill>
          <a:blip r:embed="rId2"/>
          <a:stretch>
            <a:fillRect/>
          </a:stretch>
        </p:blipFill>
        <p:spPr>
          <a:xfrm>
            <a:off x="3435290" y="0"/>
            <a:ext cx="5321420" cy="6858000"/>
          </a:xfrm>
          <a:prstGeom prst="rect">
            <a:avLst/>
          </a:prstGeom>
        </p:spPr>
      </p:pic>
    </p:spTree>
    <p:extLst>
      <p:ext uri="{BB962C8B-B14F-4D97-AF65-F5344CB8AC3E}">
        <p14:creationId xmlns:p14="http://schemas.microsoft.com/office/powerpoint/2010/main" val="1623603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88AA-7D76-49B9-9A0A-4FAD60AE227F}"/>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4DD5E657-412D-0962-F9AE-72232AF1FD78}"/>
              </a:ext>
            </a:extLst>
          </p:cNvPr>
          <p:cNvSpPr>
            <a:spLocks noGrp="1"/>
          </p:cNvSpPr>
          <p:nvPr>
            <p:ph type="title"/>
          </p:nvPr>
        </p:nvSpPr>
        <p:spPr>
          <a:xfrm>
            <a:off x="747635" y="498475"/>
            <a:ext cx="12014615" cy="1350545"/>
          </a:xfrm>
        </p:spPr>
        <p:txBody>
          <a:bodyPr>
            <a:normAutofit/>
          </a:bodyPr>
          <a:lstStyle/>
          <a:p>
            <a:r>
              <a:rPr lang="en-US" sz="3200" dirty="0">
                <a:solidFill>
                  <a:schemeClr val="accent1"/>
                </a:solidFill>
                <a:latin typeface="Arial Black"/>
              </a:rPr>
              <a:t>DOCUMENT C – INFORMATION ABOUT CLIENT</a:t>
            </a:r>
          </a:p>
        </p:txBody>
      </p:sp>
      <p:sp>
        <p:nvSpPr>
          <p:cNvPr id="3" name="TextBox 2">
            <a:extLst>
              <a:ext uri="{FF2B5EF4-FFF2-40B4-BE49-F238E27FC236}">
                <a16:creationId xmlns:a16="http://schemas.microsoft.com/office/drawing/2014/main" id="{CED5A18A-DE0B-5FA0-80E6-83CCFE7DF478}"/>
              </a:ext>
            </a:extLst>
          </p:cNvPr>
          <p:cNvSpPr txBox="1"/>
          <p:nvPr/>
        </p:nvSpPr>
        <p:spPr>
          <a:xfrm>
            <a:off x="834536" y="1847461"/>
            <a:ext cx="10418182" cy="304698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3200" dirty="0">
                <a:latin typeface="Arial"/>
                <a:cs typeface="Arial"/>
              </a:rPr>
              <a:t>Keep track of information about the client like their employer, attorney, medications, medical providers, assets, etc. </a:t>
            </a:r>
          </a:p>
          <a:p>
            <a:pPr marL="342900" indent="-342900">
              <a:buFont typeface="Arial" panose="020B0604020202020204" pitchFamily="34" charset="0"/>
              <a:buChar char="•"/>
            </a:pPr>
            <a:r>
              <a:rPr lang="en-US" sz="3200" dirty="0">
                <a:latin typeface="Arial"/>
                <a:cs typeface="Arial"/>
              </a:rPr>
              <a:t>Keep in a safe place and share with those who would be responsible for the client's family in the event of an emergency. </a:t>
            </a:r>
          </a:p>
        </p:txBody>
      </p:sp>
    </p:spTree>
    <p:extLst>
      <p:ext uri="{BB962C8B-B14F-4D97-AF65-F5344CB8AC3E}">
        <p14:creationId xmlns:p14="http://schemas.microsoft.com/office/powerpoint/2010/main" val="1648669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88AA-7D76-49B9-9A0A-4FAD60AE227F}"/>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4DD5E657-412D-0962-F9AE-72232AF1FD78}"/>
              </a:ext>
            </a:extLst>
          </p:cNvPr>
          <p:cNvSpPr>
            <a:spLocks noGrp="1"/>
          </p:cNvSpPr>
          <p:nvPr>
            <p:ph type="title"/>
          </p:nvPr>
        </p:nvSpPr>
        <p:spPr>
          <a:xfrm>
            <a:off x="838200" y="365125"/>
            <a:ext cx="10515600" cy="1325563"/>
          </a:xfrm>
        </p:spPr>
        <p:txBody>
          <a:bodyPr>
            <a:normAutofit/>
          </a:bodyPr>
          <a:lstStyle/>
          <a:p>
            <a:r>
              <a:rPr lang="en-US" sz="3200" dirty="0">
                <a:solidFill>
                  <a:schemeClr val="accent1"/>
                </a:solidFill>
                <a:latin typeface="Arial Black"/>
              </a:rPr>
              <a:t>DOCUMENT C – INFORMATION ABOUT ADULT</a:t>
            </a:r>
            <a:endParaRPr lang="en-US" sz="3200" b="0" dirty="0">
              <a:solidFill>
                <a:srgbClr val="000000"/>
              </a:solidFill>
              <a:latin typeface="Arial Black"/>
            </a:endParaRPr>
          </a:p>
          <a:p>
            <a:endParaRPr lang="en-US" sz="2800" dirty="0">
              <a:solidFill>
                <a:schemeClr val="accent1"/>
              </a:solidFill>
              <a:latin typeface="Arial Black"/>
            </a:endParaRPr>
          </a:p>
        </p:txBody>
      </p:sp>
      <p:sp>
        <p:nvSpPr>
          <p:cNvPr id="3" name="TextBox 2">
            <a:extLst>
              <a:ext uri="{FF2B5EF4-FFF2-40B4-BE49-F238E27FC236}">
                <a16:creationId xmlns:a16="http://schemas.microsoft.com/office/drawing/2014/main" id="{CED5A18A-DE0B-5FA0-80E6-83CCFE7DF478}"/>
              </a:ext>
            </a:extLst>
          </p:cNvPr>
          <p:cNvSpPr txBox="1"/>
          <p:nvPr/>
        </p:nvSpPr>
        <p:spPr>
          <a:xfrm>
            <a:off x="834536" y="1714134"/>
            <a:ext cx="4513385" cy="230832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Review and help fill out Document C: information about the adult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Includes attorney, consulate, employer, medical providers and medications, and assets</a:t>
            </a:r>
          </a:p>
        </p:txBody>
      </p:sp>
      <p:pic>
        <p:nvPicPr>
          <p:cNvPr id="2" name="Picture 1">
            <a:extLst>
              <a:ext uri="{FF2B5EF4-FFF2-40B4-BE49-F238E27FC236}">
                <a16:creationId xmlns:a16="http://schemas.microsoft.com/office/drawing/2014/main" id="{8F68B13B-D5E5-985A-ED8D-BB5DE74A52B6}"/>
              </a:ext>
            </a:extLst>
          </p:cNvPr>
          <p:cNvPicPr>
            <a:picLocks noChangeAspect="1"/>
          </p:cNvPicPr>
          <p:nvPr/>
        </p:nvPicPr>
        <p:blipFill>
          <a:blip r:embed="rId2"/>
          <a:srcRect l="7023" t="12" r="7692" b="394"/>
          <a:stretch>
            <a:fillRect/>
          </a:stretch>
        </p:blipFill>
        <p:spPr>
          <a:xfrm>
            <a:off x="5486034" y="2868857"/>
            <a:ext cx="2980015" cy="2961196"/>
          </a:xfrm>
          <a:prstGeom prst="rect">
            <a:avLst/>
          </a:prstGeom>
        </p:spPr>
      </p:pic>
      <p:pic>
        <p:nvPicPr>
          <p:cNvPr id="4" name="Picture 3">
            <a:extLst>
              <a:ext uri="{FF2B5EF4-FFF2-40B4-BE49-F238E27FC236}">
                <a16:creationId xmlns:a16="http://schemas.microsoft.com/office/drawing/2014/main" id="{0AA0BDF4-34D6-6B9A-B4E1-109050A830B2}"/>
              </a:ext>
            </a:extLst>
          </p:cNvPr>
          <p:cNvPicPr>
            <a:picLocks noChangeAspect="1"/>
          </p:cNvPicPr>
          <p:nvPr/>
        </p:nvPicPr>
        <p:blipFill>
          <a:blip r:embed="rId3"/>
          <a:stretch>
            <a:fillRect/>
          </a:stretch>
        </p:blipFill>
        <p:spPr>
          <a:xfrm>
            <a:off x="8603639" y="1566131"/>
            <a:ext cx="3495675" cy="3057525"/>
          </a:xfrm>
          <a:prstGeom prst="rect">
            <a:avLst/>
          </a:prstGeom>
        </p:spPr>
      </p:pic>
      <p:pic>
        <p:nvPicPr>
          <p:cNvPr id="5" name="Picture 4" descr="A white rectangular object with black text&#10;&#10;AI-generated content may be incorrect.">
            <a:extLst>
              <a:ext uri="{FF2B5EF4-FFF2-40B4-BE49-F238E27FC236}">
                <a16:creationId xmlns:a16="http://schemas.microsoft.com/office/drawing/2014/main" id="{68E33BF1-5DA9-172C-B47C-85DF3D4110A1}"/>
              </a:ext>
            </a:extLst>
          </p:cNvPr>
          <p:cNvPicPr>
            <a:picLocks noChangeAspect="1"/>
          </p:cNvPicPr>
          <p:nvPr/>
        </p:nvPicPr>
        <p:blipFill>
          <a:blip r:embed="rId4"/>
          <a:stretch>
            <a:fillRect/>
          </a:stretch>
        </p:blipFill>
        <p:spPr>
          <a:xfrm>
            <a:off x="742583" y="4611566"/>
            <a:ext cx="3368187" cy="1093177"/>
          </a:xfrm>
          <a:prstGeom prst="rect">
            <a:avLst/>
          </a:prstGeom>
        </p:spPr>
      </p:pic>
    </p:spTree>
    <p:extLst>
      <p:ext uri="{BB962C8B-B14F-4D97-AF65-F5344CB8AC3E}">
        <p14:creationId xmlns:p14="http://schemas.microsoft.com/office/powerpoint/2010/main" val="3242645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88AA-7D76-49B9-9A0A-4FAD60AE227F}"/>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4DD5E657-412D-0962-F9AE-72232AF1FD78}"/>
              </a:ext>
            </a:extLst>
          </p:cNvPr>
          <p:cNvSpPr>
            <a:spLocks noGrp="1"/>
          </p:cNvSpPr>
          <p:nvPr>
            <p:ph type="title"/>
          </p:nvPr>
        </p:nvSpPr>
        <p:spPr>
          <a:xfrm>
            <a:off x="838200" y="365125"/>
            <a:ext cx="11201400" cy="1344613"/>
          </a:xfrm>
        </p:spPr>
        <p:txBody>
          <a:bodyPr>
            <a:normAutofit/>
          </a:bodyPr>
          <a:lstStyle/>
          <a:p>
            <a:r>
              <a:rPr lang="en-US" sz="2700" dirty="0">
                <a:solidFill>
                  <a:schemeClr val="accent1"/>
                </a:solidFill>
                <a:latin typeface="Arial Black"/>
              </a:rPr>
              <a:t>DOCUMENT D – INFORMATION ABOUT OUR CHILD(REN)</a:t>
            </a:r>
          </a:p>
        </p:txBody>
      </p:sp>
      <p:sp>
        <p:nvSpPr>
          <p:cNvPr id="3" name="TextBox 2">
            <a:extLst>
              <a:ext uri="{FF2B5EF4-FFF2-40B4-BE49-F238E27FC236}">
                <a16:creationId xmlns:a16="http://schemas.microsoft.com/office/drawing/2014/main" id="{CED5A18A-DE0B-5FA0-80E6-83CCFE7DF478}"/>
              </a:ext>
            </a:extLst>
          </p:cNvPr>
          <p:cNvSpPr txBox="1"/>
          <p:nvPr/>
        </p:nvSpPr>
        <p:spPr>
          <a:xfrm>
            <a:off x="838200" y="1535319"/>
            <a:ext cx="10891651" cy="433965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latin typeface="Arial"/>
                <a:cs typeface="Arial"/>
              </a:rPr>
              <a:t>Create a document that contains all of the important information a caretaker would need about the child(ren).  </a:t>
            </a:r>
          </a:p>
          <a:p>
            <a:endParaRPr lang="en-US" sz="2400" dirty="0">
              <a:latin typeface="Arial"/>
              <a:cs typeface="Arial"/>
            </a:endParaRPr>
          </a:p>
          <a:p>
            <a:pPr marL="285750" indent="-285750">
              <a:buFont typeface="Arial" panose="020B0604020202020204" pitchFamily="34" charset="0"/>
              <a:buChar char="•"/>
            </a:pPr>
            <a:r>
              <a:rPr lang="en-US" sz="2400" dirty="0">
                <a:latin typeface="Arial"/>
                <a:cs typeface="Arial"/>
              </a:rPr>
              <a:t>Create one of these sheets for each child. </a:t>
            </a:r>
          </a:p>
          <a:p>
            <a:pPr marL="285750" indent="-285750">
              <a:buFont typeface="Arial" panose="020B0604020202020204" pitchFamily="34" charset="0"/>
              <a:buChar char="•"/>
            </a:pPr>
            <a:endParaRPr lang="en-US" sz="2400" dirty="0">
              <a:latin typeface="Arial"/>
              <a:cs typeface="Arial"/>
            </a:endParaRPr>
          </a:p>
          <a:p>
            <a:pPr marL="285750" indent="-285750">
              <a:buFont typeface="Arial" panose="020B0604020202020204" pitchFamily="34" charset="0"/>
              <a:buChar char="•"/>
            </a:pPr>
            <a:r>
              <a:rPr lang="en-US" sz="2400" dirty="0">
                <a:latin typeface="Arial"/>
                <a:cs typeface="Arial"/>
              </a:rPr>
              <a:t>This should include information about their school, teachers, and doctors, and their routines, interests, and other miscellaneous information. Feel free to create additional columns to provide additional information. </a:t>
            </a:r>
          </a:p>
          <a:p>
            <a:pPr marL="285750" indent="-285750">
              <a:buFont typeface="Arial" panose="020B0604020202020204" pitchFamily="34" charset="0"/>
              <a:buChar char="•"/>
            </a:pPr>
            <a:endParaRPr lang="en-US" sz="2400" dirty="0">
              <a:latin typeface="Arial"/>
              <a:cs typeface="Arial"/>
            </a:endParaRPr>
          </a:p>
          <a:p>
            <a:pPr marL="285750" indent="-285750">
              <a:buFont typeface="Arial" panose="020B0604020202020204" pitchFamily="34" charset="0"/>
              <a:buChar char="•"/>
            </a:pPr>
            <a:r>
              <a:rPr lang="en-US" sz="2400" dirty="0">
                <a:latin typeface="Arial"/>
                <a:cs typeface="Arial"/>
              </a:rPr>
              <a:t>Share with the person who will be responsible for the child(ren):</a:t>
            </a:r>
          </a:p>
          <a:p>
            <a:pPr marL="742950" lvl="1" indent="-285750">
              <a:buFont typeface="Arial" panose="020B0604020202020204" pitchFamily="34" charset="0"/>
              <a:buChar char="•"/>
            </a:pPr>
            <a:r>
              <a:rPr lang="en-US" dirty="0">
                <a:latin typeface="Arial"/>
                <a:cs typeface="Arial"/>
              </a:rPr>
              <a:t>This could be the other parent, the person client designates to be a standby, or the person client designates to travel with the child(ren). </a:t>
            </a:r>
            <a:endParaRPr lang="en-US" dirty="0"/>
          </a:p>
        </p:txBody>
      </p:sp>
    </p:spTree>
    <p:extLst>
      <p:ext uri="{BB962C8B-B14F-4D97-AF65-F5344CB8AC3E}">
        <p14:creationId xmlns:p14="http://schemas.microsoft.com/office/powerpoint/2010/main" val="465726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41C69-8491-2CE4-9B50-6193B5DFE9A3}"/>
            </a:ext>
          </a:extLst>
        </p:cNvPr>
        <p:cNvGrpSpPr/>
        <p:nvPr/>
      </p:nvGrpSpPr>
      <p:grpSpPr>
        <a:xfrm>
          <a:off x="0" y="0"/>
          <a:ext cx="0" cy="0"/>
          <a:chOff x="0" y="0"/>
          <a:chExt cx="0" cy="0"/>
        </a:xfrm>
      </p:grpSpPr>
      <p:pic>
        <p:nvPicPr>
          <p:cNvPr id="2" name="Picture 1" descr="A list of information on a white background&#10;&#10;AI-generated content may be incorrect.">
            <a:extLst>
              <a:ext uri="{FF2B5EF4-FFF2-40B4-BE49-F238E27FC236}">
                <a16:creationId xmlns:a16="http://schemas.microsoft.com/office/drawing/2014/main" id="{430E700C-2E2A-703C-3D78-58E0707CACB7}"/>
              </a:ext>
            </a:extLst>
          </p:cNvPr>
          <p:cNvPicPr>
            <a:picLocks noChangeAspect="1"/>
          </p:cNvPicPr>
          <p:nvPr/>
        </p:nvPicPr>
        <p:blipFill>
          <a:blip r:embed="rId2"/>
          <a:stretch>
            <a:fillRect/>
          </a:stretch>
        </p:blipFill>
        <p:spPr>
          <a:xfrm>
            <a:off x="3535101" y="0"/>
            <a:ext cx="5121797" cy="6858000"/>
          </a:xfrm>
          <a:prstGeom prst="rect">
            <a:avLst/>
          </a:prstGeom>
        </p:spPr>
      </p:pic>
    </p:spTree>
    <p:extLst>
      <p:ext uri="{BB962C8B-B14F-4D97-AF65-F5344CB8AC3E}">
        <p14:creationId xmlns:p14="http://schemas.microsoft.com/office/powerpoint/2010/main" val="4056131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88AA-7D76-49B9-9A0A-4FAD60AE227F}"/>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4DD5E657-412D-0962-F9AE-72232AF1FD78}"/>
              </a:ext>
            </a:extLst>
          </p:cNvPr>
          <p:cNvSpPr>
            <a:spLocks noGrp="1"/>
          </p:cNvSpPr>
          <p:nvPr>
            <p:ph type="title"/>
          </p:nvPr>
        </p:nvSpPr>
        <p:spPr>
          <a:xfrm>
            <a:off x="838200" y="365125"/>
            <a:ext cx="10515600" cy="1325563"/>
          </a:xfrm>
        </p:spPr>
        <p:txBody>
          <a:bodyPr>
            <a:normAutofit/>
          </a:bodyPr>
          <a:lstStyle/>
          <a:p>
            <a:r>
              <a:rPr lang="en-US" sz="2800" dirty="0">
                <a:solidFill>
                  <a:schemeClr val="accent1"/>
                </a:solidFill>
                <a:latin typeface="Arial Black"/>
              </a:rPr>
              <a:t>DOCUMENT E – U.S. Passport Application</a:t>
            </a:r>
            <a:endParaRPr lang="en-US" sz="3200" dirty="0">
              <a:solidFill>
                <a:schemeClr val="accent1"/>
              </a:solidFill>
            </a:endParaRPr>
          </a:p>
        </p:txBody>
      </p:sp>
      <p:sp>
        <p:nvSpPr>
          <p:cNvPr id="3" name="TextBox 2">
            <a:extLst>
              <a:ext uri="{FF2B5EF4-FFF2-40B4-BE49-F238E27FC236}">
                <a16:creationId xmlns:a16="http://schemas.microsoft.com/office/drawing/2014/main" id="{CED5A18A-DE0B-5FA0-80E6-83CCFE7DF478}"/>
              </a:ext>
            </a:extLst>
          </p:cNvPr>
          <p:cNvSpPr txBox="1"/>
          <p:nvPr/>
        </p:nvSpPr>
        <p:spPr>
          <a:xfrm>
            <a:off x="904874" y="1690688"/>
            <a:ext cx="10515600" cy="10772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dirty="0">
                <a:latin typeface="Arial"/>
                <a:cs typeface="Arial"/>
              </a:rPr>
              <a:t>Parent should complete </a:t>
            </a:r>
            <a:r>
              <a:rPr lang="en-US" sz="3200" i="1" dirty="0">
                <a:latin typeface="Arial"/>
                <a:cs typeface="Arial"/>
              </a:rPr>
              <a:t>if </a:t>
            </a:r>
            <a:r>
              <a:rPr lang="en-US" sz="3200" dirty="0">
                <a:latin typeface="Arial"/>
                <a:cs typeface="Arial"/>
              </a:rPr>
              <a:t>the child is a U.S. citizen.  </a:t>
            </a:r>
            <a:endParaRPr lang="en-US" dirty="0">
              <a:latin typeface="Aptos" panose="02110004020202020204"/>
              <a:cs typeface="Arial"/>
            </a:endParaRPr>
          </a:p>
          <a:p>
            <a:endParaRPr lang="en-US" sz="3200" dirty="0">
              <a:latin typeface="Arial"/>
              <a:cs typeface="Arial"/>
            </a:endParaRPr>
          </a:p>
        </p:txBody>
      </p:sp>
      <p:pic>
        <p:nvPicPr>
          <p:cNvPr id="2" name="Picture 1" descr="A close-up of a passport&#10;&#10;AI-generated content may be incorrect.">
            <a:extLst>
              <a:ext uri="{FF2B5EF4-FFF2-40B4-BE49-F238E27FC236}">
                <a16:creationId xmlns:a16="http://schemas.microsoft.com/office/drawing/2014/main" id="{9AC1D41C-C5EB-6E3A-C8B2-E67E220D619D}"/>
              </a:ext>
            </a:extLst>
          </p:cNvPr>
          <p:cNvPicPr>
            <a:picLocks noChangeAspect="1"/>
          </p:cNvPicPr>
          <p:nvPr/>
        </p:nvPicPr>
        <p:blipFill>
          <a:blip r:embed="rId2"/>
          <a:stretch>
            <a:fillRect/>
          </a:stretch>
        </p:blipFill>
        <p:spPr>
          <a:xfrm>
            <a:off x="2363666" y="2623038"/>
            <a:ext cx="6915150" cy="2152650"/>
          </a:xfrm>
          <a:prstGeom prst="rect">
            <a:avLst/>
          </a:prstGeom>
        </p:spPr>
      </p:pic>
    </p:spTree>
    <p:extLst>
      <p:ext uri="{BB962C8B-B14F-4D97-AF65-F5344CB8AC3E}">
        <p14:creationId xmlns:p14="http://schemas.microsoft.com/office/powerpoint/2010/main" val="2031922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88AA-7D76-49B9-9A0A-4FAD60AE227F}"/>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4DD5E657-412D-0962-F9AE-72232AF1FD78}"/>
              </a:ext>
            </a:extLst>
          </p:cNvPr>
          <p:cNvSpPr>
            <a:spLocks noGrp="1"/>
          </p:cNvSpPr>
          <p:nvPr>
            <p:ph type="title"/>
          </p:nvPr>
        </p:nvSpPr>
        <p:spPr>
          <a:xfrm>
            <a:off x="888167" y="365125"/>
            <a:ext cx="10790419" cy="1338054"/>
          </a:xfrm>
        </p:spPr>
        <p:txBody>
          <a:bodyPr>
            <a:normAutofit/>
          </a:bodyPr>
          <a:lstStyle/>
          <a:p>
            <a:r>
              <a:rPr lang="en-US" dirty="0">
                <a:solidFill>
                  <a:schemeClr val="accent1"/>
                </a:solidFill>
                <a:latin typeface="Arial Black"/>
              </a:rPr>
              <a:t>DOCUMENT E – U.S. Passport Application</a:t>
            </a:r>
            <a:endParaRPr lang="en-US" dirty="0">
              <a:solidFill>
                <a:schemeClr val="accent1"/>
              </a:solidFill>
            </a:endParaRPr>
          </a:p>
        </p:txBody>
      </p:sp>
      <p:sp>
        <p:nvSpPr>
          <p:cNvPr id="3" name="TextBox 2">
            <a:extLst>
              <a:ext uri="{FF2B5EF4-FFF2-40B4-BE49-F238E27FC236}">
                <a16:creationId xmlns:a16="http://schemas.microsoft.com/office/drawing/2014/main" id="{CED5A18A-DE0B-5FA0-80E6-83CCFE7DF478}"/>
              </a:ext>
            </a:extLst>
          </p:cNvPr>
          <p:cNvSpPr txBox="1"/>
          <p:nvPr/>
        </p:nvSpPr>
        <p:spPr>
          <a:xfrm>
            <a:off x="904874" y="1566863"/>
            <a:ext cx="10515600" cy="3785652"/>
          </a:xfrm>
          <a:prstGeom prst="rect">
            <a:avLst/>
          </a:prstGeom>
          <a:noFill/>
        </p:spPr>
        <p:txBody>
          <a:bodyPr wrap="square" lIns="91440" tIns="45720" rIns="91440" bIns="45720" rtlCol="0" anchor="t">
            <a:spAutoFit/>
          </a:bodyPr>
          <a:lstStyle/>
          <a:p>
            <a:endParaRPr lang="en-US" sz="2400" dirty="0">
              <a:latin typeface="Arial"/>
              <a:cs typeface="Arial"/>
            </a:endParaRPr>
          </a:p>
          <a:p>
            <a:pPr marL="285750" indent="-285750">
              <a:buFont typeface="Arial" panose="020B0604020202020204" pitchFamily="34" charset="0"/>
              <a:buChar char="•"/>
            </a:pPr>
            <a:r>
              <a:rPr lang="en-US" sz="2400" dirty="0">
                <a:latin typeface="Arial"/>
                <a:cs typeface="Arial"/>
              </a:rPr>
              <a:t>Client's child(ren) will need a passport to travel outside of the United States.</a:t>
            </a:r>
          </a:p>
          <a:p>
            <a:pPr marL="285750" indent="-285750">
              <a:buFont typeface="Arial" panose="020B0604020202020204" pitchFamily="34" charset="0"/>
              <a:buChar char="•"/>
            </a:pPr>
            <a:endParaRPr lang="en-US" sz="2400" dirty="0">
              <a:latin typeface="Arial"/>
              <a:cs typeface="Arial"/>
            </a:endParaRPr>
          </a:p>
          <a:p>
            <a:pPr marL="285750" indent="-285750">
              <a:buFont typeface="Arial" panose="020B0604020202020204" pitchFamily="34" charset="0"/>
              <a:buChar char="•"/>
            </a:pPr>
            <a:r>
              <a:rPr lang="en-US" sz="2400" dirty="0">
                <a:latin typeface="Arial"/>
                <a:cs typeface="Arial"/>
              </a:rPr>
              <a:t>If the child(ren) is not a U.S. citizen, work on obtaining a passport from the child(ren)’s home country so they can travel if needed. Check with the consulate or embassy for the client's home country.</a:t>
            </a:r>
          </a:p>
          <a:p>
            <a:pPr marL="285750" indent="-285750">
              <a:buFont typeface="Arial" panose="020B0604020202020204" pitchFamily="34" charset="0"/>
              <a:buChar char="•"/>
            </a:pPr>
            <a:endParaRPr lang="en-US" sz="2400" dirty="0">
              <a:latin typeface="Arial"/>
              <a:cs typeface="Arial"/>
            </a:endParaRPr>
          </a:p>
          <a:p>
            <a:pPr marL="285750" indent="-285750">
              <a:buFont typeface="Arial" panose="020B0604020202020204" pitchFamily="34" charset="0"/>
              <a:buChar char="•"/>
            </a:pPr>
            <a:r>
              <a:rPr lang="en-US" sz="2400" dirty="0">
                <a:latin typeface="Arial"/>
                <a:cs typeface="Arial"/>
              </a:rPr>
              <a:t>This will be much easier to do now and will be much more difficult in the event the client is detained or deported. </a:t>
            </a:r>
          </a:p>
        </p:txBody>
      </p:sp>
    </p:spTree>
    <p:extLst>
      <p:ext uri="{BB962C8B-B14F-4D97-AF65-F5344CB8AC3E}">
        <p14:creationId xmlns:p14="http://schemas.microsoft.com/office/powerpoint/2010/main" val="1988103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EFCC2-0C5B-BBBA-11F9-74DC97A7E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4FD44-AD36-BD25-7360-4C8A1E9B1EDF}"/>
              </a:ext>
            </a:extLst>
          </p:cNvPr>
          <p:cNvSpPr>
            <a:spLocks noGrp="1"/>
          </p:cNvSpPr>
          <p:nvPr>
            <p:ph type="title"/>
          </p:nvPr>
        </p:nvSpPr>
        <p:spPr/>
        <p:txBody>
          <a:bodyPr>
            <a:normAutofit/>
          </a:bodyPr>
          <a:lstStyle/>
          <a:p>
            <a:r>
              <a:rPr lang="en-US" sz="2800" dirty="0">
                <a:solidFill>
                  <a:schemeClr val="accent1"/>
                </a:solidFill>
                <a:latin typeface="Arial Black"/>
              </a:rPr>
              <a:t>DOCUMENT F – Consent to Travel</a:t>
            </a:r>
          </a:p>
        </p:txBody>
      </p:sp>
      <p:sp>
        <p:nvSpPr>
          <p:cNvPr id="3" name="Content Placeholder 2">
            <a:extLst>
              <a:ext uri="{FF2B5EF4-FFF2-40B4-BE49-F238E27FC236}">
                <a16:creationId xmlns:a16="http://schemas.microsoft.com/office/drawing/2014/main" id="{6A69D14B-4357-F86E-6CE2-4E5CD02AF3CB}"/>
              </a:ext>
            </a:extLst>
          </p:cNvPr>
          <p:cNvSpPr>
            <a:spLocks noGrp="1"/>
          </p:cNvSpPr>
          <p:nvPr>
            <p:ph idx="1"/>
          </p:nvPr>
        </p:nvSpPr>
        <p:spPr>
          <a:xfrm>
            <a:off x="712518" y="1427090"/>
            <a:ext cx="11246994" cy="3997707"/>
          </a:xfrm>
        </p:spPr>
        <p:txBody>
          <a:bodyPr vert="horz" lIns="91440" tIns="45720" rIns="91440" bIns="45720" rtlCol="0" anchor="t">
            <a:noAutofit/>
          </a:bodyPr>
          <a:lstStyle/>
          <a:p>
            <a:pPr marL="342900" indent="-342900">
              <a:lnSpc>
                <a:spcPct val="100000"/>
              </a:lnSpc>
              <a:spcBef>
                <a:spcPts val="0"/>
              </a:spcBef>
              <a:buChar char="•"/>
            </a:pPr>
            <a:r>
              <a:rPr lang="en-US" sz="2300" dirty="0">
                <a:latin typeface="Arial"/>
                <a:cs typeface="Arial"/>
              </a:rPr>
              <a:t>If client intends for the child(ren) to return to their home country in the event of deportation, they will need to complete a </a:t>
            </a:r>
            <a:r>
              <a:rPr lang="en-US" sz="2300" b="1" dirty="0">
                <a:latin typeface="Arial"/>
                <a:cs typeface="Arial"/>
              </a:rPr>
              <a:t>Consent for Minor Child to Travel</a:t>
            </a:r>
            <a:r>
              <a:rPr lang="en-US" sz="2300" dirty="0">
                <a:latin typeface="Arial"/>
                <a:cs typeface="Arial"/>
              </a:rPr>
              <a:t>. </a:t>
            </a:r>
            <a:endParaRPr lang="en-US" dirty="0">
              <a:cs typeface="Arial"/>
            </a:endParaRPr>
          </a:p>
          <a:p>
            <a:pPr marL="342900" indent="-342900">
              <a:lnSpc>
                <a:spcPct val="100000"/>
              </a:lnSpc>
              <a:spcBef>
                <a:spcPts val="0"/>
              </a:spcBef>
              <a:buChar char="•"/>
            </a:pPr>
            <a:r>
              <a:rPr lang="en-US" sz="2300" dirty="0">
                <a:latin typeface="Arial"/>
                <a:cs typeface="Arial"/>
              </a:rPr>
              <a:t>Travel permission is needed if they would like someone to accompany their minor child on a trip abroad</a:t>
            </a:r>
            <a:endParaRPr lang="en-US" sz="2300">
              <a:cs typeface="Arial"/>
            </a:endParaRPr>
          </a:p>
          <a:p>
            <a:pPr marL="1028700" lvl="1" indent="-457200">
              <a:lnSpc>
                <a:spcPct val="100000"/>
              </a:lnSpc>
              <a:spcBef>
                <a:spcPts val="0"/>
              </a:spcBef>
              <a:buChar char="•"/>
            </a:pPr>
            <a:r>
              <a:rPr lang="en-US" sz="2300" dirty="0">
                <a:latin typeface="Arial"/>
                <a:cs typeface="Arial"/>
              </a:rPr>
              <a:t>Each parent should sign one, or client must explain why the other parent’s permission cannot be obtained or is not necessary. </a:t>
            </a:r>
            <a:endParaRPr lang="en-US" sz="2300" dirty="0">
              <a:cs typeface="Arial"/>
            </a:endParaRPr>
          </a:p>
          <a:p>
            <a:pPr marL="1028700" lvl="1" indent="-457200">
              <a:lnSpc>
                <a:spcPct val="100000"/>
              </a:lnSpc>
              <a:spcBef>
                <a:spcPts val="0"/>
              </a:spcBef>
            </a:pPr>
            <a:r>
              <a:rPr lang="en-US" sz="2300" dirty="0">
                <a:latin typeface="Arial"/>
                <a:cs typeface="Arial"/>
              </a:rPr>
              <a:t>Other parent MUST also consent to the travel, unless the other parent is deceased (need a copy of the death certificate) or client has a court order allowing the child(ren) to travel outside the U.S. (attach copy of court order). </a:t>
            </a:r>
          </a:p>
          <a:p>
            <a:pPr marL="342900" indent="-457200">
              <a:lnSpc>
                <a:spcPct val="100000"/>
              </a:lnSpc>
              <a:spcBef>
                <a:spcPts val="0"/>
              </a:spcBef>
              <a:buChar char="•"/>
            </a:pPr>
            <a:r>
              <a:rPr lang="en-US" sz="2300" dirty="0">
                <a:latin typeface="Arial"/>
                <a:cs typeface="Arial"/>
              </a:rPr>
              <a:t>If the client would like to authorize their minor child to travel abroad alone, check their airline’s policy for travel by </a:t>
            </a:r>
            <a:r>
              <a:rPr lang="en-US" sz="2300" b="1" dirty="0">
                <a:latin typeface="Arial"/>
                <a:cs typeface="Arial"/>
              </a:rPr>
              <a:t>unaccompanied minors</a:t>
            </a:r>
            <a:r>
              <a:rPr lang="en-US" sz="2300" dirty="0">
                <a:latin typeface="Arial"/>
                <a:cs typeface="Arial"/>
              </a:rPr>
              <a:t>. </a:t>
            </a:r>
            <a:endParaRPr lang="en-US" dirty="0"/>
          </a:p>
          <a:p>
            <a:pPr>
              <a:lnSpc>
                <a:spcPct val="100000"/>
              </a:lnSpc>
              <a:spcBef>
                <a:spcPts val="0"/>
              </a:spcBef>
            </a:pPr>
            <a:endParaRPr lang="en-US" sz="2300" dirty="0">
              <a:latin typeface="Arial"/>
              <a:cs typeface="Arial"/>
            </a:endParaRPr>
          </a:p>
          <a:p>
            <a:pPr marL="342900" indent="-342900">
              <a:lnSpc>
                <a:spcPct val="100000"/>
              </a:lnSpc>
              <a:spcBef>
                <a:spcPts val="0"/>
              </a:spcBef>
              <a:buChar char="•"/>
            </a:pPr>
            <a:endParaRPr lang="en-US" sz="2300" dirty="0">
              <a:latin typeface="Arial"/>
              <a:cs typeface="Arial"/>
            </a:endParaRPr>
          </a:p>
          <a:p>
            <a:pPr marL="342900" indent="-342900">
              <a:lnSpc>
                <a:spcPct val="100000"/>
              </a:lnSpc>
              <a:spcBef>
                <a:spcPts val="0"/>
              </a:spcBef>
              <a:buChar char="•"/>
            </a:pPr>
            <a:endParaRPr lang="en-US" sz="2300" dirty="0">
              <a:latin typeface="Arial"/>
              <a:cs typeface="Arial"/>
            </a:endParaRPr>
          </a:p>
        </p:txBody>
      </p:sp>
    </p:spTree>
    <p:extLst>
      <p:ext uri="{BB962C8B-B14F-4D97-AF65-F5344CB8AC3E}">
        <p14:creationId xmlns:p14="http://schemas.microsoft.com/office/powerpoint/2010/main" val="2489485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533A-9870-413E-80C4-8D874861A737}"/>
              </a:ext>
            </a:extLst>
          </p:cNvPr>
          <p:cNvSpPr>
            <a:spLocks noGrp="1"/>
          </p:cNvSpPr>
          <p:nvPr>
            <p:ph type="title"/>
          </p:nvPr>
        </p:nvSpPr>
        <p:spPr/>
        <p:txBody>
          <a:bodyPr/>
          <a:lstStyle/>
          <a:p>
            <a:r>
              <a:rPr lang="en-US" sz="2800" dirty="0">
                <a:solidFill>
                  <a:schemeClr val="accent1"/>
                </a:solidFill>
                <a:latin typeface="Arial Black"/>
              </a:rPr>
              <a:t>DOCUMENT F – Consent to Travel</a:t>
            </a:r>
            <a:endParaRPr lang="en-US" sz="2800" b="0" dirty="0">
              <a:solidFill>
                <a:schemeClr val="accent1"/>
              </a:solidFill>
              <a:latin typeface="Arial Black"/>
            </a:endParaRPr>
          </a:p>
        </p:txBody>
      </p:sp>
      <p:sp>
        <p:nvSpPr>
          <p:cNvPr id="3" name="Content Placeholder 2">
            <a:extLst>
              <a:ext uri="{FF2B5EF4-FFF2-40B4-BE49-F238E27FC236}">
                <a16:creationId xmlns:a16="http://schemas.microsoft.com/office/drawing/2014/main" id="{4F1C58B6-6213-45E2-A1D4-193FAB4759AE}"/>
              </a:ext>
            </a:extLst>
          </p:cNvPr>
          <p:cNvSpPr>
            <a:spLocks noGrp="1"/>
          </p:cNvSpPr>
          <p:nvPr>
            <p:ph idx="1"/>
          </p:nvPr>
        </p:nvSpPr>
        <p:spPr>
          <a:xfrm>
            <a:off x="788718" y="1522340"/>
            <a:ext cx="10885044" cy="3997707"/>
          </a:xfrm>
        </p:spPr>
        <p:txBody>
          <a:bodyPr vert="horz" lIns="91440" tIns="45720" rIns="91440" bIns="45720" rtlCol="0" anchor="t">
            <a:noAutofit/>
          </a:bodyPr>
          <a:lstStyle/>
          <a:p>
            <a:pPr marL="342900" indent="-342900">
              <a:lnSpc>
                <a:spcPct val="150000"/>
              </a:lnSpc>
              <a:spcBef>
                <a:spcPts val="0"/>
              </a:spcBef>
              <a:buFont typeface="Arial,Sans-Serif" panose="020B0604020202020204" pitchFamily="34" charset="0"/>
              <a:buChar char="•"/>
            </a:pPr>
            <a:r>
              <a:rPr lang="en-US" sz="2400" dirty="0">
                <a:latin typeface="Arial"/>
                <a:cs typeface="Arial"/>
              </a:rPr>
              <a:t>It must be signed in front of a notary public. The child should travel with their original birth certificate and passport, as well as with copies of the documents listed on the Travel Permission form. </a:t>
            </a:r>
            <a:endParaRPr lang="en-US" sz="2400" dirty="0"/>
          </a:p>
          <a:p>
            <a:pPr marL="342900" indent="-342900">
              <a:lnSpc>
                <a:spcPct val="150000"/>
              </a:lnSpc>
              <a:spcBef>
                <a:spcPts val="0"/>
              </a:spcBef>
              <a:buFont typeface="Arial,Sans-Serif" panose="020B0604020202020204" pitchFamily="34" charset="0"/>
              <a:buChar char="•"/>
            </a:pPr>
            <a:r>
              <a:rPr lang="en-US" sz="2400" dirty="0">
                <a:latin typeface="Arial"/>
                <a:cs typeface="Arial"/>
              </a:rPr>
              <a:t>Give the completed notarized form to the designated person the child(ren) would travel with in case of emergency. </a:t>
            </a:r>
          </a:p>
          <a:p>
            <a:pPr marL="342900" indent="-342900">
              <a:lnSpc>
                <a:spcPct val="150000"/>
              </a:lnSpc>
              <a:spcBef>
                <a:spcPts val="0"/>
              </a:spcBef>
              <a:buFont typeface="Arial,Sans-Serif" panose="020B0604020202020204" pitchFamily="34" charset="0"/>
              <a:buChar char="•"/>
            </a:pPr>
            <a:r>
              <a:rPr lang="en-US" sz="2400" dirty="0">
                <a:latin typeface="Arial"/>
                <a:cs typeface="Arial"/>
              </a:rPr>
              <a:t>Verify requirements of country child would travel to (e.g., visa). </a:t>
            </a:r>
          </a:p>
          <a:p>
            <a:pPr marL="342900" indent="-342900">
              <a:lnSpc>
                <a:spcPct val="150000"/>
              </a:lnSpc>
              <a:spcBef>
                <a:spcPts val="0"/>
              </a:spcBef>
              <a:buFont typeface="Arial,Sans-Serif" panose="020B0604020202020204" pitchFamily="34" charset="0"/>
              <a:buChar char="•"/>
            </a:pPr>
            <a:r>
              <a:rPr lang="en-US" sz="2400" u="sng" dirty="0">
                <a:latin typeface="Arial"/>
                <a:cs typeface="Arial"/>
              </a:rPr>
              <a:t>Reminder</a:t>
            </a:r>
            <a:r>
              <a:rPr lang="en-US" sz="2400" dirty="0">
                <a:latin typeface="Arial"/>
                <a:cs typeface="Arial"/>
              </a:rPr>
              <a:t>: child will need a </a:t>
            </a:r>
            <a:r>
              <a:rPr lang="en-US" sz="2400" b="1" dirty="0">
                <a:latin typeface="Arial"/>
                <a:cs typeface="Arial"/>
              </a:rPr>
              <a:t>passport</a:t>
            </a:r>
            <a:r>
              <a:rPr lang="en-US" sz="2400" dirty="0">
                <a:latin typeface="Arial"/>
                <a:cs typeface="Arial"/>
              </a:rPr>
              <a:t> to travel internationally. </a:t>
            </a:r>
          </a:p>
          <a:p>
            <a:pPr marL="457200" indent="-457200">
              <a:buFont typeface="Arial,Sans-Serif" panose="020B0604020202020204" pitchFamily="34" charset="0"/>
              <a:buChar char="•"/>
            </a:pPr>
            <a:endParaRPr lang="en-US" sz="2800" dirty="0">
              <a:latin typeface="Arial"/>
              <a:cs typeface="Arial"/>
            </a:endParaRPr>
          </a:p>
          <a:p>
            <a:pPr marL="342900" indent="-342900">
              <a:lnSpc>
                <a:spcPct val="100000"/>
              </a:lnSpc>
              <a:spcBef>
                <a:spcPts val="0"/>
              </a:spcBef>
              <a:buChar char="•"/>
            </a:pPr>
            <a:endParaRPr lang="en-US" sz="2000" dirty="0">
              <a:latin typeface="Arial"/>
              <a:cs typeface="Arial"/>
            </a:endParaRPr>
          </a:p>
          <a:p>
            <a:pPr marL="342900" indent="-342900">
              <a:lnSpc>
                <a:spcPct val="100000"/>
              </a:lnSpc>
              <a:spcBef>
                <a:spcPts val="0"/>
              </a:spcBef>
              <a:buChar char="•"/>
            </a:pPr>
            <a:endParaRPr lang="en-US" sz="2000" dirty="0">
              <a:latin typeface="Arial"/>
              <a:cs typeface="Arial"/>
            </a:endParaRPr>
          </a:p>
        </p:txBody>
      </p:sp>
    </p:spTree>
    <p:extLst>
      <p:ext uri="{BB962C8B-B14F-4D97-AF65-F5344CB8AC3E}">
        <p14:creationId xmlns:p14="http://schemas.microsoft.com/office/powerpoint/2010/main" val="267407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0FDF-46CF-B012-F80C-5225C05D6EF2}"/>
              </a:ext>
            </a:extLst>
          </p:cNvPr>
          <p:cNvSpPr>
            <a:spLocks noGrp="1"/>
          </p:cNvSpPr>
          <p:nvPr>
            <p:ph type="title"/>
          </p:nvPr>
        </p:nvSpPr>
        <p:spPr>
          <a:xfrm>
            <a:off x="838200" y="365125"/>
            <a:ext cx="10515600" cy="1344613"/>
          </a:xfrm>
        </p:spPr>
        <p:txBody>
          <a:bodyPr>
            <a:normAutofit/>
          </a:bodyPr>
          <a:lstStyle/>
          <a:p>
            <a:r>
              <a:rPr lang="en-US" sz="3200" dirty="0">
                <a:solidFill>
                  <a:srgbClr val="FF6636"/>
                </a:solidFill>
                <a:latin typeface="Arial Black"/>
              </a:rPr>
              <a:t>The largest civil </a:t>
            </a:r>
            <a:r>
              <a:rPr lang="en-US" sz="3200" b="1" dirty="0">
                <a:solidFill>
                  <a:srgbClr val="FF6636"/>
                </a:solidFill>
                <a:latin typeface="Arial Black"/>
              </a:rPr>
              <a:t>legal </a:t>
            </a:r>
            <a:r>
              <a:rPr lang="en-US" sz="3200" dirty="0">
                <a:solidFill>
                  <a:srgbClr val="FF6636"/>
                </a:solidFill>
                <a:latin typeface="Arial Black"/>
              </a:rPr>
              <a:t>services organization in the U.S</a:t>
            </a:r>
            <a:r>
              <a:rPr lang="en-US" sz="3200" b="1" dirty="0">
                <a:solidFill>
                  <a:srgbClr val="FF6636"/>
                </a:solidFill>
                <a:latin typeface="Arial Black"/>
              </a:rPr>
              <a:t>.</a:t>
            </a:r>
            <a:endParaRPr lang="en-US" sz="3200" dirty="0">
              <a:solidFill>
                <a:srgbClr val="FF6636"/>
              </a:solidFill>
              <a:latin typeface="Arial Black"/>
            </a:endParaRPr>
          </a:p>
          <a:p>
            <a:endParaRPr lang="en-US" sz="3200" dirty="0">
              <a:solidFill>
                <a:schemeClr val="accent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E6B9B02-D8DC-9E89-EC1C-FFE58C78542A}"/>
              </a:ext>
            </a:extLst>
          </p:cNvPr>
          <p:cNvSpPr>
            <a:spLocks noGrp="1"/>
          </p:cNvSpPr>
          <p:nvPr>
            <p:ph sz="half" idx="1"/>
          </p:nvPr>
        </p:nvSpPr>
        <p:spPr/>
        <p:txBody>
          <a:bodyPr vert="horz" lIns="91440" tIns="45720" rIns="91440" bIns="45720" rtlCol="0" anchor="t">
            <a:normAutofit/>
          </a:bodyPr>
          <a:lstStyle/>
          <a:p>
            <a:pPr marL="0" indent="0">
              <a:lnSpc>
                <a:spcPts val="2600"/>
              </a:lnSpc>
              <a:buNone/>
            </a:pPr>
            <a:r>
              <a:rPr lang="en-US" dirty="0">
                <a:latin typeface="Arial"/>
                <a:cs typeface="Arial"/>
              </a:rPr>
              <a:t>Legal Services NYC’s (LSNYC) mission is to fight poverty and seek racial, social, and economic justice for low-income New Yorkers. </a:t>
            </a:r>
          </a:p>
          <a:p>
            <a:pPr marL="0" indent="0">
              <a:lnSpc>
                <a:spcPts val="2600"/>
              </a:lnSpc>
              <a:buNone/>
            </a:pPr>
            <a:r>
              <a:rPr lang="en-US" dirty="0">
                <a:latin typeface="Arial"/>
                <a:cs typeface="Arial"/>
              </a:rPr>
              <a:t>We help New Yorkers obtain the basic necessities of life, including housing, economic security, family and immigration stability, education, health care, and challenge the systemic injustices that trap people in poverty. </a:t>
            </a:r>
          </a:p>
        </p:txBody>
      </p:sp>
      <p:pic>
        <p:nvPicPr>
          <p:cNvPr id="6" name="Content Placeholder 5" descr="A person and a child on a street&#10;&#10;Description automatically generated">
            <a:extLst>
              <a:ext uri="{FF2B5EF4-FFF2-40B4-BE49-F238E27FC236}">
                <a16:creationId xmlns:a16="http://schemas.microsoft.com/office/drawing/2014/main" id="{70A7EB22-B9ED-05BD-CA26-5CFDFF5AEBDE}"/>
              </a:ext>
            </a:extLst>
          </p:cNvPr>
          <p:cNvPicPr>
            <a:picLocks noGrp="1" noChangeAspect="1"/>
          </p:cNvPicPr>
          <p:nvPr>
            <p:ph sz="half" idx="2"/>
          </p:nvPr>
        </p:nvPicPr>
        <p:blipFill rotWithShape="1">
          <a:blip r:embed="rId2">
            <a:extLst>
              <a:ext uri="{28A0092B-C50C-407E-A947-70E740481C1C}">
                <a14:useLocalDpi xmlns:a14="http://schemas.microsoft.com/office/drawing/2010/main"/>
              </a:ext>
            </a:extLst>
          </a:blip>
          <a:srcRect/>
          <a:stretch/>
        </p:blipFill>
        <p:spPr>
          <a:xfrm>
            <a:off x="6476214" y="1815594"/>
            <a:ext cx="4877586" cy="3536165"/>
          </a:xfrm>
        </p:spPr>
      </p:pic>
    </p:spTree>
    <p:extLst>
      <p:ext uri="{BB962C8B-B14F-4D97-AF65-F5344CB8AC3E}">
        <p14:creationId xmlns:p14="http://schemas.microsoft.com/office/powerpoint/2010/main" val="3775613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0A148-D594-9A43-3FD7-11BF0882CAC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0C0B3A2-A676-D69E-399E-4C40B93FFFA8}"/>
              </a:ext>
            </a:extLst>
          </p:cNvPr>
          <p:cNvPicPr>
            <a:picLocks noChangeAspect="1"/>
          </p:cNvPicPr>
          <p:nvPr/>
        </p:nvPicPr>
        <p:blipFill>
          <a:blip r:embed="rId2"/>
          <a:stretch>
            <a:fillRect/>
          </a:stretch>
        </p:blipFill>
        <p:spPr>
          <a:xfrm>
            <a:off x="170717" y="180609"/>
            <a:ext cx="4019550" cy="5324475"/>
          </a:xfrm>
          <a:prstGeom prst="rect">
            <a:avLst/>
          </a:prstGeom>
        </p:spPr>
      </p:pic>
      <p:pic>
        <p:nvPicPr>
          <p:cNvPr id="3" name="Picture 2">
            <a:extLst>
              <a:ext uri="{FF2B5EF4-FFF2-40B4-BE49-F238E27FC236}">
                <a16:creationId xmlns:a16="http://schemas.microsoft.com/office/drawing/2014/main" id="{0D1A1EE9-5927-5CAC-6330-35A81AFD7432}"/>
              </a:ext>
            </a:extLst>
          </p:cNvPr>
          <p:cNvPicPr>
            <a:picLocks noChangeAspect="1"/>
          </p:cNvPicPr>
          <p:nvPr/>
        </p:nvPicPr>
        <p:blipFill>
          <a:blip r:embed="rId3"/>
          <a:stretch>
            <a:fillRect/>
          </a:stretch>
        </p:blipFill>
        <p:spPr>
          <a:xfrm>
            <a:off x="4278556" y="175480"/>
            <a:ext cx="4010025" cy="5381625"/>
          </a:xfrm>
          <a:prstGeom prst="rect">
            <a:avLst/>
          </a:prstGeom>
        </p:spPr>
      </p:pic>
      <p:pic>
        <p:nvPicPr>
          <p:cNvPr id="4" name="Picture 3">
            <a:extLst>
              <a:ext uri="{FF2B5EF4-FFF2-40B4-BE49-F238E27FC236}">
                <a16:creationId xmlns:a16="http://schemas.microsoft.com/office/drawing/2014/main" id="{12D19A31-C142-2E05-BAB1-5B32187222D0}"/>
              </a:ext>
            </a:extLst>
          </p:cNvPr>
          <p:cNvPicPr>
            <a:picLocks noChangeAspect="1"/>
          </p:cNvPicPr>
          <p:nvPr/>
        </p:nvPicPr>
        <p:blipFill>
          <a:blip r:embed="rId4"/>
          <a:stretch>
            <a:fillRect/>
          </a:stretch>
        </p:blipFill>
        <p:spPr>
          <a:xfrm>
            <a:off x="8424129" y="438883"/>
            <a:ext cx="3772634" cy="4503127"/>
          </a:xfrm>
          <a:prstGeom prst="rect">
            <a:avLst/>
          </a:prstGeom>
        </p:spPr>
      </p:pic>
    </p:spTree>
    <p:extLst>
      <p:ext uri="{BB962C8B-B14F-4D97-AF65-F5344CB8AC3E}">
        <p14:creationId xmlns:p14="http://schemas.microsoft.com/office/powerpoint/2010/main" val="1083555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1C16B-318A-BEFF-C9A7-E821EAE6EA5A}"/>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5FE968C6-545E-3EB6-4FD1-5D0D98305A0E}"/>
              </a:ext>
            </a:extLst>
          </p:cNvPr>
          <p:cNvSpPr>
            <a:spLocks noGrp="1"/>
          </p:cNvSpPr>
          <p:nvPr>
            <p:ph type="title"/>
          </p:nvPr>
        </p:nvSpPr>
        <p:spPr>
          <a:xfrm>
            <a:off x="838201" y="346464"/>
            <a:ext cx="10515600" cy="1325563"/>
          </a:xfrm>
        </p:spPr>
        <p:txBody>
          <a:bodyPr>
            <a:normAutofit/>
          </a:bodyPr>
          <a:lstStyle/>
          <a:p>
            <a:r>
              <a:rPr lang="en-US" sz="2800" dirty="0">
                <a:solidFill>
                  <a:schemeClr val="accent1"/>
                </a:solidFill>
                <a:latin typeface="Arial Black"/>
              </a:rPr>
              <a:t>DOCUMENT G – Blue Card Update</a:t>
            </a:r>
            <a:endParaRPr lang="en-US" sz="2800" b="0" dirty="0">
              <a:solidFill>
                <a:srgbClr val="000000"/>
              </a:solidFill>
              <a:latin typeface="Arial Black"/>
            </a:endParaRPr>
          </a:p>
        </p:txBody>
      </p:sp>
      <p:sp>
        <p:nvSpPr>
          <p:cNvPr id="3" name="TextBox 2">
            <a:extLst>
              <a:ext uri="{FF2B5EF4-FFF2-40B4-BE49-F238E27FC236}">
                <a16:creationId xmlns:a16="http://schemas.microsoft.com/office/drawing/2014/main" id="{1C326F57-170B-97FA-5C37-FA68B3C1E1C0}"/>
              </a:ext>
            </a:extLst>
          </p:cNvPr>
          <p:cNvSpPr txBox="1"/>
          <p:nvPr/>
        </p:nvSpPr>
        <p:spPr>
          <a:xfrm>
            <a:off x="838201" y="1513490"/>
            <a:ext cx="11027978" cy="415498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Arial"/>
                <a:cs typeface="Arial"/>
              </a:rPr>
              <a:t>New York City Public Schols Blue Card should be completed by anyone who has school-age children. </a:t>
            </a:r>
          </a:p>
          <a:p>
            <a:pPr marL="285750" indent="-285750">
              <a:buFont typeface="Arial" panose="020B0604020202020204" pitchFamily="34" charset="0"/>
              <a:buChar char="•"/>
            </a:pPr>
            <a:r>
              <a:rPr lang="en-US" sz="2400" dirty="0">
                <a:latin typeface="Arial"/>
                <a:cs typeface="Arial"/>
              </a:rPr>
              <a:t>Need to have a backup person because if no one picks up the child</a:t>
            </a:r>
            <a:r>
              <a:rPr lang="en-US" sz="2400" dirty="0">
                <a:latin typeface="Arial"/>
                <a:ea typeface="+mn-lt"/>
                <a:cs typeface="Arial"/>
              </a:rPr>
              <a:t>,</a:t>
            </a:r>
            <a:r>
              <a:rPr lang="en-US" sz="2400" dirty="0">
                <a:latin typeface="Arial"/>
                <a:cs typeface="Arial"/>
              </a:rPr>
              <a:t> schools are mandatory reporters and are required to notify the Administration for Children Services ("ACS"). </a:t>
            </a:r>
          </a:p>
          <a:p>
            <a:pPr marL="742950" lvl="1" indent="-285750">
              <a:buFont typeface="Arial" panose="020B0604020202020204" pitchFamily="34" charset="0"/>
              <a:buChar char="•"/>
            </a:pPr>
            <a:r>
              <a:rPr lang="en-US" sz="2400" dirty="0">
                <a:latin typeface="Arial"/>
                <a:cs typeface="Arial"/>
              </a:rPr>
              <a:t>Client can list up to four people to contact in case child has emergency or is sick at school.</a:t>
            </a:r>
          </a:p>
          <a:p>
            <a:pPr marL="285750" indent="-285750">
              <a:buFont typeface="Arial" panose="020B0604020202020204" pitchFamily="34" charset="0"/>
              <a:buChar char="•"/>
            </a:pPr>
            <a:r>
              <a:rPr lang="en-US" sz="2400" dirty="0">
                <a:latin typeface="Arial"/>
                <a:cs typeface="Arial"/>
              </a:rPr>
              <a:t>Update </a:t>
            </a:r>
            <a:r>
              <a:rPr lang="en-US" sz="2400" b="1" dirty="0">
                <a:latin typeface="Arial"/>
                <a:cs typeface="Arial"/>
              </a:rPr>
              <a:t>now </a:t>
            </a:r>
            <a:r>
              <a:rPr lang="en-US" sz="2400" dirty="0">
                <a:latin typeface="Arial"/>
                <a:cs typeface="Arial"/>
              </a:rPr>
              <a:t>with the school with a letter (see sample), in person with the school, or online at </a:t>
            </a:r>
            <a:r>
              <a:rPr lang="en-US" sz="2400" dirty="0">
                <a:solidFill>
                  <a:srgbClr val="000000"/>
                </a:solidFill>
                <a:latin typeface="Arial"/>
                <a:cs typeface="Arial"/>
                <a:hlinkClick r:id="rId2"/>
              </a:rPr>
              <a:t>https://www.schools.nyc.gov/docs/default-source/default-document-library/emergency-contact-card.pdf</a:t>
            </a:r>
            <a:r>
              <a:rPr lang="en-US" sz="2400" dirty="0">
                <a:solidFill>
                  <a:srgbClr val="000000"/>
                </a:solidFill>
                <a:latin typeface="Arial"/>
                <a:cs typeface="Arial"/>
              </a:rPr>
              <a:t>     </a:t>
            </a:r>
          </a:p>
          <a:p>
            <a:pPr marL="285750" indent="-285750">
              <a:buFont typeface="Arial" panose="020B0604020202020204" pitchFamily="34" charset="0"/>
              <a:buChar char="•"/>
            </a:pPr>
            <a:r>
              <a:rPr lang="en-US" sz="2400" dirty="0">
                <a:solidFill>
                  <a:srgbClr val="000000"/>
                </a:solidFill>
                <a:latin typeface="Arial"/>
                <a:cs typeface="Arial"/>
              </a:rPr>
              <a:t>Call the school to confirm the information was updated. </a:t>
            </a:r>
          </a:p>
        </p:txBody>
      </p:sp>
    </p:spTree>
    <p:extLst>
      <p:ext uri="{BB962C8B-B14F-4D97-AF65-F5344CB8AC3E}">
        <p14:creationId xmlns:p14="http://schemas.microsoft.com/office/powerpoint/2010/main" val="1758295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19BD5-95F3-60CD-B7D2-D945AD535E8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9E89480-F7A6-2AC6-F68B-0BED22780929}"/>
              </a:ext>
            </a:extLst>
          </p:cNvPr>
          <p:cNvPicPr>
            <a:picLocks noChangeAspect="1"/>
          </p:cNvPicPr>
          <p:nvPr/>
        </p:nvPicPr>
        <p:blipFill>
          <a:blip r:embed="rId2"/>
          <a:stretch>
            <a:fillRect/>
          </a:stretch>
        </p:blipFill>
        <p:spPr>
          <a:xfrm>
            <a:off x="3048366" y="448041"/>
            <a:ext cx="5239482" cy="5094409"/>
          </a:xfrm>
          <a:prstGeom prst="rect">
            <a:avLst/>
          </a:prstGeom>
        </p:spPr>
      </p:pic>
    </p:spTree>
    <p:extLst>
      <p:ext uri="{BB962C8B-B14F-4D97-AF65-F5344CB8AC3E}">
        <p14:creationId xmlns:p14="http://schemas.microsoft.com/office/powerpoint/2010/main" val="3640903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B021F-560A-86CA-3928-6F26AB112F5B}"/>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019682B9-C7FE-AFAF-65FD-1C5DFF2F7C11}"/>
              </a:ext>
            </a:extLst>
          </p:cNvPr>
          <p:cNvSpPr>
            <a:spLocks noGrp="1"/>
          </p:cNvSpPr>
          <p:nvPr>
            <p:ph type="title"/>
          </p:nvPr>
        </p:nvSpPr>
        <p:spPr>
          <a:xfrm>
            <a:off x="838200" y="365125"/>
            <a:ext cx="10515600" cy="1325563"/>
          </a:xfrm>
        </p:spPr>
        <p:txBody>
          <a:bodyPr>
            <a:normAutofit/>
          </a:bodyPr>
          <a:lstStyle/>
          <a:p>
            <a:r>
              <a:rPr lang="en-US" sz="2800" dirty="0">
                <a:solidFill>
                  <a:schemeClr val="accent1"/>
                </a:solidFill>
                <a:latin typeface="Arial Black"/>
              </a:rPr>
              <a:t>DOCUMENT H – Designation of Person in Parental Relationship</a:t>
            </a:r>
            <a:endParaRPr lang="en-US" dirty="0">
              <a:solidFill>
                <a:schemeClr val="accent1"/>
              </a:solidFill>
            </a:endParaRPr>
          </a:p>
        </p:txBody>
      </p:sp>
      <p:sp>
        <p:nvSpPr>
          <p:cNvPr id="3" name="TextBox 2">
            <a:extLst>
              <a:ext uri="{FF2B5EF4-FFF2-40B4-BE49-F238E27FC236}">
                <a16:creationId xmlns:a16="http://schemas.microsoft.com/office/drawing/2014/main" id="{1CEFB74F-7C8B-E116-ADC8-ABA12FADCAA5}"/>
              </a:ext>
            </a:extLst>
          </p:cNvPr>
          <p:cNvSpPr txBox="1"/>
          <p:nvPr/>
        </p:nvSpPr>
        <p:spPr>
          <a:xfrm>
            <a:off x="789484" y="1575407"/>
            <a:ext cx="11043287" cy="4832092"/>
          </a:xfrm>
          <a:prstGeom prst="rect">
            <a:avLst/>
          </a:prstGeom>
          <a:noFill/>
        </p:spPr>
        <p:txBody>
          <a:bodyPr wrap="square" lIns="91440" tIns="45720" rIns="91440" bIns="45720" rtlCol="0" anchor="t">
            <a:spAutoFit/>
          </a:bodyPr>
          <a:lstStyle/>
          <a:p>
            <a:pPr marL="342900" indent="-342900">
              <a:buFont typeface="Arial"/>
              <a:buChar char="•"/>
            </a:pPr>
            <a:r>
              <a:rPr lang="en-US" sz="2200" dirty="0">
                <a:latin typeface="Arial"/>
                <a:cs typeface="Arial"/>
              </a:rPr>
              <a:t>Who should use this form?</a:t>
            </a:r>
            <a:endParaRPr lang="en-US" dirty="0"/>
          </a:p>
          <a:p>
            <a:pPr marL="800100" lvl="1" indent="-342900">
              <a:buFont typeface="Arial"/>
              <a:buChar char="•"/>
            </a:pPr>
            <a:r>
              <a:rPr lang="en-US" sz="2200" dirty="0">
                <a:latin typeface="Arial"/>
                <a:cs typeface="Arial"/>
              </a:rPr>
              <a:t>Immigrant parents who want to plan immediately for their children without going to court </a:t>
            </a:r>
            <a:endParaRPr lang="en-US" sz="2200" dirty="0">
              <a:latin typeface="Aptos"/>
              <a:cs typeface="Arial"/>
            </a:endParaRPr>
          </a:p>
          <a:p>
            <a:pPr marL="342900" indent="-342900">
              <a:buFont typeface="Arial"/>
              <a:buChar char="•"/>
            </a:pPr>
            <a:r>
              <a:rPr lang="en-US" sz="2200" dirty="0">
                <a:latin typeface="Arial"/>
                <a:cs typeface="Arial"/>
              </a:rPr>
              <a:t>What rights does this form give?</a:t>
            </a:r>
            <a:endParaRPr lang="en-US" sz="2200" dirty="0">
              <a:latin typeface="Aptos"/>
              <a:cs typeface="Arial"/>
            </a:endParaRPr>
          </a:p>
          <a:p>
            <a:pPr marL="800100" lvl="1" indent="-342900">
              <a:buFont typeface="Arial"/>
              <a:buChar char="•"/>
            </a:pPr>
            <a:r>
              <a:rPr lang="en-US" sz="2200" dirty="0">
                <a:latin typeface="Arial"/>
                <a:cs typeface="Arial"/>
              </a:rPr>
              <a:t>Does not affect parental rights and can be revoked at any time. </a:t>
            </a:r>
            <a:endParaRPr lang="en-US" dirty="0">
              <a:latin typeface="Aptos" panose="02110004020202020204"/>
              <a:cs typeface="Arial"/>
            </a:endParaRPr>
          </a:p>
          <a:p>
            <a:pPr marL="800100" lvl="1" indent="-342900">
              <a:buFont typeface="Arial"/>
              <a:buChar char="•"/>
            </a:pPr>
            <a:r>
              <a:rPr lang="en-US" sz="2200" dirty="0">
                <a:latin typeface="Arial"/>
                <a:cs typeface="Arial"/>
              </a:rPr>
              <a:t>Empowers the designee to make </a:t>
            </a:r>
            <a:r>
              <a:rPr lang="en-US" sz="2200" b="1" dirty="0">
                <a:latin typeface="Arial"/>
                <a:cs typeface="Arial"/>
              </a:rPr>
              <a:t>educational &amp; medical </a:t>
            </a:r>
            <a:r>
              <a:rPr lang="en-US" sz="2200" dirty="0">
                <a:latin typeface="Arial"/>
                <a:cs typeface="Arial"/>
              </a:rPr>
              <a:t>decisions for the child.</a:t>
            </a:r>
            <a:endParaRPr lang="en-US" dirty="0"/>
          </a:p>
          <a:p>
            <a:pPr marL="1257300" lvl="2" indent="-342900">
              <a:buFont typeface="Arial"/>
              <a:buChar char="•"/>
            </a:pPr>
            <a:r>
              <a:rPr lang="en-US" sz="2200" dirty="0">
                <a:latin typeface="Arial"/>
                <a:cs typeface="Arial"/>
              </a:rPr>
              <a:t>E.g., review school records, enroll in school, excuse absences from school, consent to participate in school program, consent to medical/dental care, enroll in health plans, etc. </a:t>
            </a:r>
          </a:p>
          <a:p>
            <a:pPr marL="1257300" lvl="2" indent="-342900">
              <a:buFont typeface="Arial"/>
              <a:buChar char="•"/>
            </a:pPr>
            <a:r>
              <a:rPr lang="en-US" sz="2200" dirty="0">
                <a:latin typeface="Arial"/>
                <a:cs typeface="Arial"/>
              </a:rPr>
              <a:t>One limit to medical decision is designee </a:t>
            </a:r>
            <a:r>
              <a:rPr lang="en-US" sz="2200" u="sng" dirty="0">
                <a:latin typeface="Arial"/>
                <a:cs typeface="Arial"/>
              </a:rPr>
              <a:t>cannot </a:t>
            </a:r>
            <a:r>
              <a:rPr lang="en-US" sz="2200" dirty="0">
                <a:latin typeface="Arial"/>
                <a:cs typeface="Arial"/>
              </a:rPr>
              <a:t>consent for surgery and other "major medical treatment". </a:t>
            </a:r>
          </a:p>
          <a:p>
            <a:pPr marL="800100" lvl="1" indent="-342900">
              <a:buFont typeface="Arial"/>
              <a:buChar char="•"/>
            </a:pPr>
            <a:r>
              <a:rPr lang="en-US" sz="2200" dirty="0">
                <a:latin typeface="Arial"/>
                <a:cs typeface="Arial"/>
              </a:rPr>
              <a:t>Children do not have to change schools regardless where designee lives. </a:t>
            </a:r>
            <a:endParaRPr lang="en-US" sz="2200" dirty="0">
              <a:latin typeface="Aptos"/>
              <a:cs typeface="Arial"/>
            </a:endParaRPr>
          </a:p>
          <a:p>
            <a:endParaRPr lang="en-US" sz="2200" dirty="0">
              <a:latin typeface="Arial"/>
              <a:cs typeface="Arial"/>
            </a:endParaRPr>
          </a:p>
          <a:p>
            <a:pPr marL="342900" indent="-342900">
              <a:buFont typeface="Arial"/>
              <a:buChar char="•"/>
            </a:pPr>
            <a:endParaRPr lang="en-US" sz="2200" dirty="0">
              <a:latin typeface="Arial"/>
              <a:cs typeface="Arial"/>
            </a:endParaRPr>
          </a:p>
        </p:txBody>
      </p:sp>
    </p:spTree>
    <p:extLst>
      <p:ext uri="{BB962C8B-B14F-4D97-AF65-F5344CB8AC3E}">
        <p14:creationId xmlns:p14="http://schemas.microsoft.com/office/powerpoint/2010/main" val="3139842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D9AF5-3042-9791-34C8-713ED3E34538}"/>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574D03B0-E287-4C95-BD76-3D05AAC1B85B}"/>
              </a:ext>
            </a:extLst>
          </p:cNvPr>
          <p:cNvSpPr>
            <a:spLocks noGrp="1"/>
          </p:cNvSpPr>
          <p:nvPr>
            <p:ph type="title"/>
          </p:nvPr>
        </p:nvSpPr>
        <p:spPr>
          <a:xfrm>
            <a:off x="838200" y="365125"/>
            <a:ext cx="10515600" cy="1325563"/>
          </a:xfrm>
        </p:spPr>
        <p:txBody>
          <a:bodyPr>
            <a:normAutofit/>
          </a:bodyPr>
          <a:lstStyle/>
          <a:p>
            <a:r>
              <a:rPr lang="en-US" sz="2800" dirty="0">
                <a:solidFill>
                  <a:schemeClr val="accent1"/>
                </a:solidFill>
                <a:latin typeface="Arial Black"/>
              </a:rPr>
              <a:t>DOCUMENT H – Parental Relationship</a:t>
            </a:r>
            <a:endParaRPr lang="en-US" dirty="0">
              <a:solidFill>
                <a:schemeClr val="accent1"/>
              </a:solidFill>
            </a:endParaRPr>
          </a:p>
        </p:txBody>
      </p:sp>
      <p:sp>
        <p:nvSpPr>
          <p:cNvPr id="3" name="TextBox 2">
            <a:extLst>
              <a:ext uri="{FF2B5EF4-FFF2-40B4-BE49-F238E27FC236}">
                <a16:creationId xmlns:a16="http://schemas.microsoft.com/office/drawing/2014/main" id="{9B939748-6CB9-C48A-E2ED-1620249A982C}"/>
              </a:ext>
            </a:extLst>
          </p:cNvPr>
          <p:cNvSpPr txBox="1"/>
          <p:nvPr/>
        </p:nvSpPr>
        <p:spPr>
          <a:xfrm>
            <a:off x="365092" y="1100743"/>
            <a:ext cx="11468100" cy="5755422"/>
          </a:xfrm>
          <a:prstGeom prst="rect">
            <a:avLst/>
          </a:prstGeom>
          <a:noFill/>
        </p:spPr>
        <p:txBody>
          <a:bodyPr wrap="square" lIns="91440" tIns="45720" rIns="91440" bIns="45720" rtlCol="0" anchor="t">
            <a:spAutoFit/>
          </a:bodyPr>
          <a:lstStyle/>
          <a:p>
            <a:pPr marL="342900" indent="-342900">
              <a:buFont typeface="Arial"/>
              <a:buChar char="•"/>
            </a:pPr>
            <a:endParaRPr lang="en-US" sz="2300" dirty="0">
              <a:latin typeface="Arial"/>
              <a:cs typeface="Arial"/>
            </a:endParaRPr>
          </a:p>
          <a:p>
            <a:pPr marL="342900" indent="-342900">
              <a:buFont typeface="Arial,Sans-Serif"/>
              <a:buChar char="•"/>
            </a:pPr>
            <a:r>
              <a:rPr lang="en-US" sz="2300" dirty="0">
                <a:latin typeface="Arial"/>
                <a:cs typeface="Arial"/>
              </a:rPr>
              <a:t>How long does it last?</a:t>
            </a:r>
          </a:p>
          <a:p>
            <a:pPr marL="800100" lvl="1" indent="-342900">
              <a:buFont typeface="Arial,Sans-Serif"/>
              <a:buChar char="•"/>
            </a:pPr>
            <a:r>
              <a:rPr lang="en-US" sz="2300" dirty="0">
                <a:latin typeface="Arial"/>
                <a:cs typeface="Arial"/>
              </a:rPr>
              <a:t>Up to 12 months, and can be renewed indefinitely. </a:t>
            </a:r>
          </a:p>
          <a:p>
            <a:pPr marL="800100" lvl="1" indent="-342900">
              <a:buFont typeface="Arial,Sans-Serif"/>
              <a:buChar char="•"/>
            </a:pPr>
            <a:r>
              <a:rPr lang="en-US" sz="2300" dirty="0">
                <a:latin typeface="Arial"/>
                <a:cs typeface="Arial"/>
              </a:rPr>
              <a:t>Can use triggering event for it to become effective.</a:t>
            </a:r>
            <a:endParaRPr lang="en-US" sz="2300">
              <a:latin typeface="Aptos" panose="02110004020202020204"/>
              <a:cs typeface="Arial"/>
            </a:endParaRPr>
          </a:p>
          <a:p>
            <a:pPr marL="800100" lvl="1" indent="-342900">
              <a:buFont typeface="Arial,Sans-Serif"/>
              <a:buChar char="•"/>
            </a:pPr>
            <a:r>
              <a:rPr lang="en-US" sz="2300" dirty="0">
                <a:latin typeface="Arial"/>
                <a:cs typeface="Arial"/>
              </a:rPr>
              <a:t>If signed, effective for 30 days. If signed and notarized, can be more than 30 days and up to 12 months. Parents can sign and notarize from abroad. </a:t>
            </a:r>
          </a:p>
          <a:p>
            <a:pPr marL="800100" lvl="1" indent="-342900">
              <a:buFont typeface="Arial,Sans-Serif"/>
              <a:buChar char="•"/>
            </a:pPr>
            <a:r>
              <a:rPr lang="en-US" sz="2300" dirty="0">
                <a:latin typeface="Arial"/>
                <a:cs typeface="Arial"/>
              </a:rPr>
              <a:t>Can be revoked at any time, orally, or in writing. </a:t>
            </a:r>
          </a:p>
          <a:p>
            <a:pPr marL="342900" indent="-342900">
              <a:buFont typeface="Arial,Sans-Serif"/>
              <a:buChar char="•"/>
            </a:pPr>
            <a:r>
              <a:rPr lang="en-US" sz="2300" dirty="0">
                <a:latin typeface="Arial"/>
                <a:cs typeface="Arial"/>
              </a:rPr>
              <a:t>Who needs to sign? </a:t>
            </a:r>
            <a:endParaRPr lang="en-US" sz="2300"/>
          </a:p>
          <a:p>
            <a:pPr marL="800100" lvl="1" indent="-342900">
              <a:buFont typeface="Arial"/>
              <a:buChar char="•"/>
            </a:pPr>
            <a:r>
              <a:rPr lang="en-US" sz="2300" dirty="0">
                <a:latin typeface="Arial"/>
                <a:cs typeface="Arial"/>
              </a:rPr>
              <a:t>One parent can sign, unless there is a court order that requires both parents to consent to educational and medical decisions (e.g., joint custody)</a:t>
            </a:r>
            <a:endParaRPr lang="en-US" sz="2300"/>
          </a:p>
          <a:p>
            <a:pPr marL="342900" indent="-342900">
              <a:buFont typeface="Arial"/>
              <a:buChar char="•"/>
            </a:pPr>
            <a:r>
              <a:rPr lang="en-US" sz="2300" dirty="0">
                <a:latin typeface="Arial"/>
                <a:cs typeface="Arial"/>
              </a:rPr>
              <a:t>More informal caregiver agreements could be sufficient, but this form is supported by explicit statutory authority, so helpful for certain situations (e.g., where children have special educational or medical needs). </a:t>
            </a:r>
          </a:p>
          <a:p>
            <a:endParaRPr lang="en-US" sz="2300" dirty="0">
              <a:latin typeface="Arial"/>
              <a:cs typeface="Arial"/>
            </a:endParaRPr>
          </a:p>
          <a:p>
            <a:pPr marL="342900" indent="-342900">
              <a:buFont typeface="Arial"/>
              <a:buChar char="•"/>
            </a:pPr>
            <a:endParaRPr lang="en-US" sz="2300" dirty="0">
              <a:latin typeface="Arial"/>
              <a:cs typeface="Arial"/>
            </a:endParaRPr>
          </a:p>
          <a:p>
            <a:pPr marL="342900" indent="-342900">
              <a:buFont typeface="Arial"/>
              <a:buChar char="•"/>
            </a:pPr>
            <a:endParaRPr lang="en-US" sz="2300" dirty="0">
              <a:latin typeface="Arial"/>
              <a:cs typeface="Arial"/>
            </a:endParaRPr>
          </a:p>
        </p:txBody>
      </p:sp>
    </p:spTree>
    <p:extLst>
      <p:ext uri="{BB962C8B-B14F-4D97-AF65-F5344CB8AC3E}">
        <p14:creationId xmlns:p14="http://schemas.microsoft.com/office/powerpoint/2010/main" val="3332404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D5EAD-DE4D-423C-43D5-E898308BAEA0}"/>
            </a:ext>
          </a:extLst>
        </p:cNvPr>
        <p:cNvGrpSpPr/>
        <p:nvPr/>
      </p:nvGrpSpPr>
      <p:grpSpPr>
        <a:xfrm>
          <a:off x="0" y="0"/>
          <a:ext cx="0" cy="0"/>
          <a:chOff x="0" y="0"/>
          <a:chExt cx="0" cy="0"/>
        </a:xfrm>
      </p:grpSpPr>
      <p:pic>
        <p:nvPicPr>
          <p:cNvPr id="2" name="Picture 1" descr="A paper with text on it&#10;&#10;AI-generated content may be incorrect.">
            <a:extLst>
              <a:ext uri="{FF2B5EF4-FFF2-40B4-BE49-F238E27FC236}">
                <a16:creationId xmlns:a16="http://schemas.microsoft.com/office/drawing/2014/main" id="{E58B0832-24D3-EFC9-7669-9A4668C62689}"/>
              </a:ext>
            </a:extLst>
          </p:cNvPr>
          <p:cNvPicPr>
            <a:picLocks noChangeAspect="1"/>
          </p:cNvPicPr>
          <p:nvPr/>
        </p:nvPicPr>
        <p:blipFill>
          <a:blip r:embed="rId2"/>
          <a:stretch>
            <a:fillRect/>
          </a:stretch>
        </p:blipFill>
        <p:spPr>
          <a:xfrm>
            <a:off x="121262" y="-2930"/>
            <a:ext cx="4282586" cy="5843953"/>
          </a:xfrm>
          <a:prstGeom prst="rect">
            <a:avLst/>
          </a:prstGeom>
        </p:spPr>
      </p:pic>
      <p:pic>
        <p:nvPicPr>
          <p:cNvPr id="3" name="Picture 2" descr="A form with text and numbers&#10;&#10;AI-generated content may be incorrect.">
            <a:extLst>
              <a:ext uri="{FF2B5EF4-FFF2-40B4-BE49-F238E27FC236}">
                <a16:creationId xmlns:a16="http://schemas.microsoft.com/office/drawing/2014/main" id="{576F9351-C725-F7C2-F2C7-4992EE75C390}"/>
              </a:ext>
            </a:extLst>
          </p:cNvPr>
          <p:cNvPicPr>
            <a:picLocks noChangeAspect="1"/>
          </p:cNvPicPr>
          <p:nvPr/>
        </p:nvPicPr>
        <p:blipFill>
          <a:blip r:embed="rId3"/>
          <a:stretch>
            <a:fillRect/>
          </a:stretch>
        </p:blipFill>
        <p:spPr>
          <a:xfrm>
            <a:off x="4593962" y="0"/>
            <a:ext cx="5208014" cy="6858000"/>
          </a:xfrm>
          <a:prstGeom prst="rect">
            <a:avLst/>
          </a:prstGeom>
        </p:spPr>
      </p:pic>
    </p:spTree>
    <p:extLst>
      <p:ext uri="{BB962C8B-B14F-4D97-AF65-F5344CB8AC3E}">
        <p14:creationId xmlns:p14="http://schemas.microsoft.com/office/powerpoint/2010/main" val="869966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7D7809-E307-4B39-B4EB-C23F0952BFA0}"/>
              </a:ext>
            </a:extLst>
          </p:cNvPr>
          <p:cNvSpPr>
            <a:spLocks noGrp="1"/>
          </p:cNvSpPr>
          <p:nvPr>
            <p:ph idx="1"/>
          </p:nvPr>
        </p:nvSpPr>
        <p:spPr>
          <a:xfrm>
            <a:off x="838200" y="1690688"/>
            <a:ext cx="10370574" cy="4086657"/>
          </a:xfrm>
        </p:spPr>
        <p:txBody>
          <a:bodyPr vert="horz" lIns="91440" tIns="45720" rIns="91440" bIns="45720" rtlCol="0" anchor="t">
            <a:normAutofit fontScale="25000" lnSpcReduction="20000"/>
          </a:bodyPr>
          <a:lstStyle/>
          <a:p>
            <a:r>
              <a:rPr lang="en-US" sz="12800" dirty="0">
                <a:latin typeface="Arial" panose="020B0604020202020204" pitchFamily="34" charset="0"/>
                <a:cs typeface="Arial" panose="020B0604020202020204" pitchFamily="34" charset="0"/>
              </a:rPr>
              <a:t>Next steps:</a:t>
            </a:r>
          </a:p>
          <a:p>
            <a:pPr marL="571500" indent="-571500">
              <a:buFont typeface="Arial" panose="020B0604020202020204" pitchFamily="34" charset="0"/>
              <a:buChar char="•"/>
            </a:pPr>
            <a:r>
              <a:rPr lang="en-US" sz="11200" dirty="0">
                <a:latin typeface="Arial"/>
                <a:cs typeface="Arial"/>
              </a:rPr>
              <a:t>Provide the original to the designated person and keep a copy for the client's records. </a:t>
            </a:r>
          </a:p>
          <a:p>
            <a:pPr marL="571500" indent="-571500">
              <a:buFont typeface="Arial" panose="020B0604020202020204" pitchFamily="34" charset="0"/>
              <a:buChar char="•"/>
            </a:pPr>
            <a:r>
              <a:rPr lang="en-US" sz="11200" dirty="0">
                <a:latin typeface="Arial"/>
                <a:cs typeface="Arial"/>
              </a:rPr>
              <a:t>If triggering event was specified, have designated person attach proof of event, e.g., detention or deportation. </a:t>
            </a:r>
          </a:p>
          <a:p>
            <a:pPr marL="1257300" lvl="1" indent="-571500"/>
            <a:r>
              <a:rPr lang="en-US" sz="9600" dirty="0">
                <a:latin typeface="Arial" panose="020B0604020202020204" pitchFamily="34" charset="0"/>
                <a:cs typeface="Arial" panose="020B0604020202020204" pitchFamily="34" charset="0"/>
              </a:rPr>
              <a:t>Proof of detention at www.ice.gov/locator </a:t>
            </a:r>
          </a:p>
          <a:p>
            <a:pPr marL="1257300" lvl="1" indent="-571500"/>
            <a:r>
              <a:rPr lang="en-US" sz="9600" dirty="0">
                <a:latin typeface="Arial" panose="020B0604020202020204" pitchFamily="34" charset="0"/>
                <a:cs typeface="Arial" panose="020B0604020202020204" pitchFamily="34" charset="0"/>
              </a:rPr>
              <a:t>Immigration Court removal order</a:t>
            </a:r>
          </a:p>
          <a:p>
            <a:pPr marL="1257300" lvl="1" indent="-571500"/>
            <a:r>
              <a:rPr lang="en-US" sz="9600" dirty="0">
                <a:latin typeface="Arial" panose="020B0604020202020204" pitchFamily="34" charset="0"/>
                <a:cs typeface="Arial" panose="020B0604020202020204" pitchFamily="34" charset="0"/>
              </a:rPr>
              <a:t>Proof of deportation can be sworn statement from parent</a:t>
            </a:r>
            <a:endParaRPr lang="en-US" sz="7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B96EA42-CF73-4E4C-83AA-BA1F6F24695B}"/>
              </a:ext>
            </a:extLst>
          </p:cNvPr>
          <p:cNvSpPr>
            <a:spLocks noGrp="1"/>
          </p:cNvSpPr>
          <p:nvPr>
            <p:ph type="title"/>
          </p:nvPr>
        </p:nvSpPr>
        <p:spPr>
          <a:xfrm>
            <a:off x="838200" y="365125"/>
            <a:ext cx="11277600" cy="1325563"/>
          </a:xfrm>
        </p:spPr>
        <p:txBody>
          <a:bodyPr>
            <a:normAutofit/>
          </a:bodyPr>
          <a:lstStyle/>
          <a:p>
            <a:r>
              <a:rPr lang="en-US" sz="2800" dirty="0">
                <a:solidFill>
                  <a:schemeClr val="accent1"/>
                </a:solidFill>
                <a:latin typeface="Arial Black"/>
              </a:rPr>
              <a:t>DOCUMENT H – Parental Relationship</a:t>
            </a:r>
            <a:endParaRPr lang="en-US" dirty="0">
              <a:latin typeface="Arial Black"/>
            </a:endParaRPr>
          </a:p>
        </p:txBody>
      </p:sp>
    </p:spTree>
    <p:extLst>
      <p:ext uri="{BB962C8B-B14F-4D97-AF65-F5344CB8AC3E}">
        <p14:creationId xmlns:p14="http://schemas.microsoft.com/office/powerpoint/2010/main" val="1650206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B021F-560A-86CA-3928-6F26AB112F5B}"/>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019682B9-C7FE-AFAF-65FD-1C5DFF2F7C11}"/>
              </a:ext>
            </a:extLst>
          </p:cNvPr>
          <p:cNvSpPr>
            <a:spLocks noGrp="1"/>
          </p:cNvSpPr>
          <p:nvPr>
            <p:ph type="title"/>
          </p:nvPr>
        </p:nvSpPr>
        <p:spPr>
          <a:xfrm>
            <a:off x="838200" y="365125"/>
            <a:ext cx="10515600" cy="1325563"/>
          </a:xfrm>
        </p:spPr>
        <p:txBody>
          <a:bodyPr>
            <a:normAutofit/>
          </a:bodyPr>
          <a:lstStyle/>
          <a:p>
            <a:r>
              <a:rPr lang="en-US" sz="2800" dirty="0">
                <a:solidFill>
                  <a:schemeClr val="accent1"/>
                </a:solidFill>
                <a:latin typeface="Arial Black"/>
              </a:rPr>
              <a:t>DOCUMENT I – Standby Guardianship</a:t>
            </a:r>
            <a:endParaRPr lang="en-US" sz="2800" dirty="0">
              <a:solidFill>
                <a:schemeClr val="accent1"/>
              </a:solidFill>
            </a:endParaRPr>
          </a:p>
        </p:txBody>
      </p:sp>
      <p:sp>
        <p:nvSpPr>
          <p:cNvPr id="3" name="TextBox 2">
            <a:extLst>
              <a:ext uri="{FF2B5EF4-FFF2-40B4-BE49-F238E27FC236}">
                <a16:creationId xmlns:a16="http://schemas.microsoft.com/office/drawing/2014/main" id="{1CEFB74F-7C8B-E116-ADC8-ABA12FADCAA5}"/>
              </a:ext>
            </a:extLst>
          </p:cNvPr>
          <p:cNvSpPr txBox="1"/>
          <p:nvPr/>
        </p:nvSpPr>
        <p:spPr>
          <a:xfrm>
            <a:off x="518926" y="1512558"/>
            <a:ext cx="11277599" cy="372409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latin typeface="Arial"/>
                <a:cs typeface="Arial"/>
              </a:rPr>
              <a:t>Client may want to create a guardianship to ensure that the child is able to receive immediate care from someone that the client trusts and designates. </a:t>
            </a:r>
          </a:p>
          <a:p>
            <a:pPr marL="742950" lvl="1" indent="-285750">
              <a:buFont typeface="Arial" panose="020B0604020202020204" pitchFamily="34" charset="0"/>
              <a:buChar char="•"/>
            </a:pPr>
            <a:r>
              <a:rPr lang="en-US" sz="2400" dirty="0">
                <a:latin typeface="Arial"/>
                <a:cs typeface="Arial"/>
              </a:rPr>
              <a:t>This guardianship gives temporary authority for someone else to care of your child(ren). </a:t>
            </a:r>
          </a:p>
          <a:p>
            <a:pPr marL="742950" lvl="1" indent="-285750">
              <a:buFont typeface="Arial" panose="020B0604020202020204" pitchFamily="34" charset="0"/>
              <a:buChar char="•"/>
            </a:pPr>
            <a:r>
              <a:rPr lang="en-US" sz="2400" dirty="0">
                <a:latin typeface="Arial"/>
                <a:cs typeface="Arial"/>
              </a:rPr>
              <a:t>If the client intends for the child to remain in the U.S. in the event they are deported, they should consider designating a standby guardianship. </a:t>
            </a:r>
          </a:p>
          <a:p>
            <a:pPr marL="285750" indent="-285750">
              <a:buFont typeface="Arial" panose="020B0604020202020204" pitchFamily="34" charset="0"/>
              <a:buChar char="•"/>
            </a:pPr>
            <a:r>
              <a:rPr lang="en-US" sz="2800" dirty="0">
                <a:latin typeface="Arial"/>
                <a:cs typeface="Arial"/>
              </a:rPr>
              <a:t>The person designated as the standby guardian (18+) would need to file in court within 60 days of the event that caused the separation.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352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B021F-560A-86CA-3928-6F26AB112F5B}"/>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019682B9-C7FE-AFAF-65FD-1C5DFF2F7C11}"/>
              </a:ext>
            </a:extLst>
          </p:cNvPr>
          <p:cNvSpPr>
            <a:spLocks noGrp="1"/>
          </p:cNvSpPr>
          <p:nvPr>
            <p:ph type="title"/>
          </p:nvPr>
        </p:nvSpPr>
        <p:spPr>
          <a:xfrm>
            <a:off x="838200" y="365125"/>
            <a:ext cx="10515600" cy="1325563"/>
          </a:xfrm>
        </p:spPr>
        <p:txBody>
          <a:bodyPr>
            <a:normAutofit/>
          </a:bodyPr>
          <a:lstStyle/>
          <a:p>
            <a:r>
              <a:rPr lang="en-US" sz="2800" dirty="0">
                <a:solidFill>
                  <a:schemeClr val="accent1"/>
                </a:solidFill>
                <a:latin typeface="Arial Black"/>
              </a:rPr>
              <a:t>DOCUMENT I – Standby Guardianship</a:t>
            </a:r>
            <a:endParaRPr lang="en-US" sz="3200" dirty="0">
              <a:solidFill>
                <a:schemeClr val="accent1"/>
              </a:solidFill>
            </a:endParaRPr>
          </a:p>
        </p:txBody>
      </p:sp>
      <p:sp>
        <p:nvSpPr>
          <p:cNvPr id="3" name="TextBox 2">
            <a:extLst>
              <a:ext uri="{FF2B5EF4-FFF2-40B4-BE49-F238E27FC236}">
                <a16:creationId xmlns:a16="http://schemas.microsoft.com/office/drawing/2014/main" id="{1CEFB74F-7C8B-E116-ADC8-ABA12FADCAA5}"/>
              </a:ext>
            </a:extLst>
          </p:cNvPr>
          <p:cNvSpPr txBox="1"/>
          <p:nvPr/>
        </p:nvSpPr>
        <p:spPr>
          <a:xfrm>
            <a:off x="904874" y="1690688"/>
            <a:ext cx="10515600" cy="30469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latin typeface="Arial"/>
                <a:cs typeface="Arial"/>
              </a:rPr>
              <a:t>The designation must be:</a:t>
            </a:r>
          </a:p>
          <a:p>
            <a:pPr marL="742950" lvl="1" indent="-285750">
              <a:buFont typeface="Arial" panose="020B0604020202020204" pitchFamily="34" charset="0"/>
              <a:buChar char="•"/>
            </a:pPr>
            <a:r>
              <a:rPr lang="en-US" sz="2800" dirty="0">
                <a:latin typeface="Arial"/>
                <a:cs typeface="Arial"/>
              </a:rPr>
              <a:t>Signed by the parent;</a:t>
            </a:r>
            <a:endParaRPr lang="en-US" sz="28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800" dirty="0">
                <a:latin typeface="Arial"/>
                <a:cs typeface="Arial"/>
              </a:rPr>
              <a:t>Completed in the presence of two witnesses over 18; and</a:t>
            </a:r>
            <a:endParaRPr lang="en-US" sz="28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800" dirty="0">
                <a:latin typeface="Arial"/>
                <a:cs typeface="Arial"/>
              </a:rPr>
              <a:t>Signed by the standby guardian.</a:t>
            </a:r>
          </a:p>
          <a:p>
            <a:pPr marL="285750" indent="-285750">
              <a:buFont typeface="Arial" panose="020B0604020202020204" pitchFamily="34" charset="0"/>
              <a:buChar char="•"/>
            </a:pPr>
            <a:r>
              <a:rPr lang="en-US" sz="2800" dirty="0">
                <a:latin typeface="Arial"/>
                <a:cs typeface="Arial"/>
              </a:rPr>
              <a:t>Standby guardian cannot be one of the witnesses</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a:cs typeface="Arial"/>
              </a:rPr>
              <a:t>Each parent must complete a separate document</a:t>
            </a:r>
            <a:endParaRPr lang="en-US" sz="28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989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79CD6-FD02-B1A1-4B98-6A22361D25F6}"/>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628CB429-70E6-D0BE-123D-F3FA6941D261}"/>
              </a:ext>
            </a:extLst>
          </p:cNvPr>
          <p:cNvSpPr>
            <a:spLocks noGrp="1"/>
          </p:cNvSpPr>
          <p:nvPr>
            <p:ph type="title"/>
          </p:nvPr>
        </p:nvSpPr>
        <p:spPr>
          <a:xfrm>
            <a:off x="838200" y="365125"/>
            <a:ext cx="10515600" cy="1325563"/>
          </a:xfrm>
        </p:spPr>
        <p:txBody>
          <a:bodyPr>
            <a:normAutofit/>
          </a:bodyPr>
          <a:lstStyle/>
          <a:p>
            <a:r>
              <a:rPr lang="en-US" sz="2800" dirty="0">
                <a:solidFill>
                  <a:schemeClr val="accent1"/>
                </a:solidFill>
                <a:latin typeface="Arial Black"/>
              </a:rPr>
              <a:t>DOCUMENT I – Standby Guardianship</a:t>
            </a:r>
            <a:endParaRPr lang="en-US" sz="3200" dirty="0">
              <a:solidFill>
                <a:schemeClr val="accent1"/>
              </a:solidFill>
            </a:endParaRPr>
          </a:p>
        </p:txBody>
      </p:sp>
      <p:sp>
        <p:nvSpPr>
          <p:cNvPr id="3" name="TextBox 2">
            <a:extLst>
              <a:ext uri="{FF2B5EF4-FFF2-40B4-BE49-F238E27FC236}">
                <a16:creationId xmlns:a16="http://schemas.microsoft.com/office/drawing/2014/main" id="{B708EE28-7C43-1EEF-8033-D005E6E78853}"/>
              </a:ext>
            </a:extLst>
          </p:cNvPr>
          <p:cNvSpPr txBox="1"/>
          <p:nvPr/>
        </p:nvSpPr>
        <p:spPr>
          <a:xfrm>
            <a:off x="838199" y="1490663"/>
            <a:ext cx="10515600" cy="477053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latin typeface="Aptos"/>
                <a:cs typeface="Arial"/>
              </a:rPr>
              <a:t>The</a:t>
            </a:r>
            <a:r>
              <a:rPr lang="en-US" sz="2800" dirty="0">
                <a:ea typeface="+mn-lt"/>
                <a:cs typeface="+mn-lt"/>
              </a:rPr>
              <a:t> designation should include a statement that the parent believes the standby guardian would serve the </a:t>
            </a:r>
            <a:r>
              <a:rPr lang="en-US" sz="2800" i="1" dirty="0">
                <a:ea typeface="+mn-lt"/>
                <a:cs typeface="+mn-lt"/>
              </a:rPr>
              <a:t>best interests of the child. </a:t>
            </a:r>
            <a:endParaRPr lang="en-US" i="1">
              <a:ea typeface="+mn-lt"/>
              <a:cs typeface="+mn-lt"/>
            </a:endParaRPr>
          </a:p>
          <a:p>
            <a:pPr marL="285750" indent="-285750">
              <a:buFont typeface="Arial" panose="020B0604020202020204" pitchFamily="34" charset="0"/>
              <a:buChar char="•"/>
            </a:pPr>
            <a:r>
              <a:rPr lang="en-US" sz="2800" dirty="0">
                <a:ea typeface="+mn-lt"/>
                <a:cs typeface="+mn-lt"/>
              </a:rPr>
              <a:t>The parent may also designate an </a:t>
            </a:r>
            <a:r>
              <a:rPr lang="en-US" sz="2800" i="1" dirty="0">
                <a:ea typeface="+mn-lt"/>
                <a:cs typeface="+mn-lt"/>
              </a:rPr>
              <a:t>alternate guardian</a:t>
            </a:r>
            <a:r>
              <a:rPr lang="en-US" sz="2800" dirty="0">
                <a:ea typeface="+mn-lt"/>
                <a:cs typeface="+mn-lt"/>
              </a:rPr>
              <a:t> in the event the primary guardian is unable or unwilling to serve. </a:t>
            </a:r>
            <a:endParaRPr lang="en-US" dirty="0">
              <a:ea typeface="+mn-lt"/>
              <a:cs typeface="+mn-lt"/>
            </a:endParaRPr>
          </a:p>
          <a:p>
            <a:pPr marL="285750" indent="-285750">
              <a:buFont typeface="Arial" panose="020B0604020202020204" pitchFamily="34" charset="0"/>
              <a:buChar char="•"/>
            </a:pPr>
            <a:r>
              <a:rPr lang="en-US" sz="2800" dirty="0">
                <a:ea typeface="+mn-lt"/>
                <a:cs typeface="+mn-lt"/>
              </a:rPr>
              <a:t>The parent must also state why the other biological parent is not an appropriate guardian (i.e., deceased, abusive, resides out of the country). </a:t>
            </a:r>
            <a:endParaRPr lang="en-US" dirty="0">
              <a:ea typeface="+mn-lt"/>
              <a:cs typeface="+mn-lt"/>
            </a:endParaRPr>
          </a:p>
          <a:p>
            <a:pPr marL="285750" indent="-285750">
              <a:buFont typeface="Arial" panose="020B0604020202020204" pitchFamily="34" charset="0"/>
              <a:buChar char="•"/>
            </a:pPr>
            <a:r>
              <a:rPr lang="en-US" sz="2800" dirty="0">
                <a:ea typeface="+mn-lt"/>
                <a:cs typeface="+mn-lt"/>
              </a:rPr>
              <a:t>The potential guardian needs to sign in front of a notary but can do this at a later time.</a:t>
            </a:r>
            <a:endParaRPr lang="en-US" dirty="0"/>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3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4668-695D-B052-2D3A-E7E1D02BDEFD}"/>
              </a:ext>
            </a:extLst>
          </p:cNvPr>
          <p:cNvSpPr>
            <a:spLocks noGrp="1"/>
          </p:cNvSpPr>
          <p:nvPr>
            <p:ph type="title"/>
          </p:nvPr>
        </p:nvSpPr>
        <p:spPr/>
        <p:txBody>
          <a:bodyPr>
            <a:normAutofit/>
          </a:bodyPr>
          <a:lstStyle/>
          <a:p>
            <a:pPr algn="ctr"/>
            <a:r>
              <a:rPr lang="en-US" b="1" dirty="0">
                <a:latin typeface="Arial Black"/>
                <a:cs typeface="Arial"/>
              </a:rPr>
              <a:t>LEGAL SERVICES NYC</a:t>
            </a:r>
            <a:endParaRPr lang="en-US" dirty="0">
              <a:latin typeface="Arial Black"/>
              <a:cs typeface="Arial"/>
            </a:endParaRPr>
          </a:p>
        </p:txBody>
      </p:sp>
      <p:pic>
        <p:nvPicPr>
          <p:cNvPr id="6" name="Content Placeholder 5" descr="A person and person sitting at a table with a mask on&#10;&#10;Description automatically generated">
            <a:extLst>
              <a:ext uri="{FF2B5EF4-FFF2-40B4-BE49-F238E27FC236}">
                <a16:creationId xmlns:a16="http://schemas.microsoft.com/office/drawing/2014/main" id="{56D8FFCA-25E4-7309-243F-9EC37E6B1289}"/>
              </a:ext>
            </a:extLst>
          </p:cNvPr>
          <p:cNvPicPr>
            <a:picLocks noGrp="1" noChangeAspect="1"/>
          </p:cNvPicPr>
          <p:nvPr>
            <p:ph sz="half" idx="1"/>
          </p:nvPr>
        </p:nvPicPr>
        <p:blipFill>
          <a:blip r:embed="rId3"/>
          <a:stretch>
            <a:fillRect/>
          </a:stretch>
        </p:blipFill>
        <p:spPr>
          <a:xfrm>
            <a:off x="838200" y="1825625"/>
            <a:ext cx="4818681" cy="3207099"/>
          </a:xfrm>
        </p:spPr>
      </p:pic>
      <p:sp>
        <p:nvSpPr>
          <p:cNvPr id="4" name="Content Placeholder 3">
            <a:extLst>
              <a:ext uri="{FF2B5EF4-FFF2-40B4-BE49-F238E27FC236}">
                <a16:creationId xmlns:a16="http://schemas.microsoft.com/office/drawing/2014/main" id="{DEA3919C-A5B4-131D-2BDB-FBA72C219136}"/>
              </a:ext>
            </a:extLst>
          </p:cNvPr>
          <p:cNvSpPr>
            <a:spLocks noGrp="1"/>
          </p:cNvSpPr>
          <p:nvPr>
            <p:ph sz="half" idx="2"/>
          </p:nvPr>
        </p:nvSpPr>
        <p:spPr>
          <a:xfrm>
            <a:off x="6172200" y="1687513"/>
            <a:ext cx="5181600" cy="3924011"/>
          </a:xfrm>
        </p:spPr>
        <p:txBody>
          <a:bodyPr/>
          <a:lstStyle/>
          <a:p>
            <a:pPr marL="0" indent="0">
              <a:buNone/>
            </a:pPr>
            <a:endParaRPr lang="en-US" dirty="0"/>
          </a:p>
        </p:txBody>
      </p:sp>
      <p:graphicFrame>
        <p:nvGraphicFramePr>
          <p:cNvPr id="3" name="Diagram 2">
            <a:extLst>
              <a:ext uri="{FF2B5EF4-FFF2-40B4-BE49-F238E27FC236}">
                <a16:creationId xmlns:a16="http://schemas.microsoft.com/office/drawing/2014/main" id="{89D4722C-330C-BFD6-7B93-71C1097E8B91}"/>
              </a:ext>
            </a:extLst>
          </p:cNvPr>
          <p:cNvGraphicFramePr/>
          <p:nvPr/>
        </p:nvGraphicFramePr>
        <p:xfrm>
          <a:off x="6096000" y="1687513"/>
          <a:ext cx="5257800" cy="370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7414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022F7-F4A1-166D-2061-1DFB801023E5}"/>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EAD9BBE4-284E-C404-3601-31AADB347562}"/>
              </a:ext>
            </a:extLst>
          </p:cNvPr>
          <p:cNvSpPr>
            <a:spLocks noGrp="1"/>
          </p:cNvSpPr>
          <p:nvPr>
            <p:ph type="title"/>
          </p:nvPr>
        </p:nvSpPr>
        <p:spPr>
          <a:xfrm>
            <a:off x="838200" y="365125"/>
            <a:ext cx="10515600" cy="1325563"/>
          </a:xfrm>
        </p:spPr>
        <p:txBody>
          <a:bodyPr>
            <a:normAutofit/>
          </a:bodyPr>
          <a:lstStyle/>
          <a:p>
            <a:r>
              <a:rPr lang="en-US" sz="2800" dirty="0">
                <a:solidFill>
                  <a:schemeClr val="accent1"/>
                </a:solidFill>
                <a:latin typeface="Arial Black"/>
              </a:rPr>
              <a:t>DOCUMENT I – Standby Guardianship</a:t>
            </a:r>
            <a:endParaRPr lang="en-US" sz="3200" dirty="0">
              <a:solidFill>
                <a:schemeClr val="accent1"/>
              </a:solidFill>
            </a:endParaRPr>
          </a:p>
        </p:txBody>
      </p:sp>
      <p:sp>
        <p:nvSpPr>
          <p:cNvPr id="3" name="TextBox 2">
            <a:extLst>
              <a:ext uri="{FF2B5EF4-FFF2-40B4-BE49-F238E27FC236}">
                <a16:creationId xmlns:a16="http://schemas.microsoft.com/office/drawing/2014/main" id="{CAE69E41-963A-ED56-CDC2-CFD9097BD2A6}"/>
              </a:ext>
            </a:extLst>
          </p:cNvPr>
          <p:cNvSpPr txBox="1"/>
          <p:nvPr/>
        </p:nvSpPr>
        <p:spPr>
          <a:xfrm>
            <a:off x="838199" y="1490663"/>
            <a:ext cx="10515600" cy="4154984"/>
          </a:xfrm>
          <a:prstGeom prst="rect">
            <a:avLst/>
          </a:prstGeom>
          <a:noFill/>
        </p:spPr>
        <p:txBody>
          <a:bodyPr wrap="square" lIns="91440" tIns="45720" rIns="91440" bIns="45720" rtlCol="0" anchor="t">
            <a:spAutoFit/>
          </a:bodyPr>
          <a:lstStyle/>
          <a:p>
            <a:r>
              <a:rPr lang="en-US" sz="2400" b="1" dirty="0">
                <a:latin typeface="Arial"/>
                <a:ea typeface="+mn-lt"/>
                <a:cs typeface="+mn-lt"/>
              </a:rPr>
              <a:t>Considerations when choosing a guardian</a:t>
            </a:r>
            <a:endParaRPr lang="en-US" sz="2400" b="1">
              <a:latin typeface="Arial"/>
              <a:ea typeface="+mn-lt"/>
              <a:cs typeface="Arial" panose="020B0604020202020204" pitchFamily="34" charset="0"/>
            </a:endParaRPr>
          </a:p>
          <a:p>
            <a:pPr marL="742950" lvl="1" indent="-285750">
              <a:buFont typeface="Arial" panose="020B0604020202020204" pitchFamily="34" charset="0"/>
              <a:buChar char="•"/>
            </a:pPr>
            <a:r>
              <a:rPr lang="en-US" sz="2400" dirty="0">
                <a:latin typeface="Arial"/>
                <a:ea typeface="+mn-lt"/>
                <a:cs typeface="+mn-lt"/>
              </a:rPr>
              <a:t>Financial and emotional stability.</a:t>
            </a:r>
            <a:endParaRPr lang="en-US" sz="2400">
              <a:latin typeface="Arial"/>
              <a:ea typeface="+mn-lt"/>
              <a:cs typeface="Arial" panose="020B0604020202020204" pitchFamily="34" charset="0"/>
            </a:endParaRPr>
          </a:p>
          <a:p>
            <a:pPr marL="742950" lvl="1" indent="-285750">
              <a:buFont typeface="Arial" panose="020B0604020202020204" pitchFamily="34" charset="0"/>
              <a:buChar char="•"/>
            </a:pPr>
            <a:r>
              <a:rPr lang="en-US" sz="2400" dirty="0">
                <a:latin typeface="Arial"/>
                <a:ea typeface="+mn-lt"/>
                <a:cs typeface="+mn-lt"/>
              </a:rPr>
              <a:t>No history of crime or history of allegations of child abuse or neglect. </a:t>
            </a:r>
            <a:endParaRPr lang="en-US" sz="2400">
              <a:latin typeface="Arial"/>
              <a:ea typeface="+mn-lt"/>
              <a:cs typeface="Arial" panose="020B0604020202020204" pitchFamily="34" charset="0"/>
            </a:endParaRPr>
          </a:p>
          <a:p>
            <a:pPr marL="742950" lvl="1" indent="-285750">
              <a:buFont typeface="Arial" panose="020B0604020202020204" pitchFamily="34" charset="0"/>
              <a:buChar char="•"/>
            </a:pPr>
            <a:r>
              <a:rPr lang="en-US" sz="2400" dirty="0">
                <a:latin typeface="Arial"/>
                <a:ea typeface="+mn-lt"/>
                <a:cs typeface="+mn-lt"/>
              </a:rPr>
              <a:t>Immigration Status – U.S. citizen or lawful permanent resident recommended.</a:t>
            </a:r>
            <a:endParaRPr lang="en-US" sz="2400">
              <a:latin typeface="Arial"/>
              <a:ea typeface="+mn-lt"/>
              <a:cs typeface="Arial" panose="020B0604020202020204" pitchFamily="34" charset="0"/>
            </a:endParaRPr>
          </a:p>
          <a:p>
            <a:pPr marL="1200150" lvl="2" indent="-285750">
              <a:buFont typeface="Arial" panose="020B0604020202020204" pitchFamily="34" charset="0"/>
              <a:buChar char="•"/>
            </a:pPr>
            <a:r>
              <a:rPr lang="en-US" sz="2400" dirty="0">
                <a:latin typeface="Arial"/>
                <a:ea typeface="+mn-lt"/>
                <a:cs typeface="+mn-lt"/>
              </a:rPr>
              <a:t>More stable and not likely to be subject to own arrest, detention or removal;</a:t>
            </a:r>
            <a:endParaRPr lang="en-US" sz="2400">
              <a:latin typeface="Arial"/>
              <a:ea typeface="+mn-lt"/>
              <a:cs typeface="Arial" panose="020B0604020202020204" pitchFamily="34" charset="0"/>
            </a:endParaRPr>
          </a:p>
          <a:p>
            <a:pPr marL="1200150" lvl="2" indent="-285750">
              <a:buFont typeface="Arial" panose="020B0604020202020204" pitchFamily="34" charset="0"/>
              <a:buChar char="•"/>
            </a:pPr>
            <a:r>
              <a:rPr lang="en-US" sz="2400" dirty="0">
                <a:latin typeface="Arial"/>
                <a:ea typeface="+mn-lt"/>
                <a:cs typeface="+mn-lt"/>
              </a:rPr>
              <a:t>If proposed guardian lacks status, advisable to speak with counsel before going to court.</a:t>
            </a:r>
            <a:endParaRPr lang="en-US" sz="2400">
              <a:latin typeface="Arial"/>
              <a:ea typeface="+mn-lt"/>
              <a:cs typeface="Arial" panose="020B0604020202020204" pitchFamily="34" charset="0"/>
            </a:endParaRPr>
          </a:p>
          <a:p>
            <a:pPr marL="742950" lvl="1" indent="-285750">
              <a:buFont typeface="Arial" panose="020B0604020202020204" pitchFamily="34" charset="0"/>
              <a:buChar char="•"/>
            </a:pPr>
            <a:r>
              <a:rPr lang="en-US" sz="2400" dirty="0">
                <a:latin typeface="Arial"/>
                <a:ea typeface="+mn-lt"/>
                <a:cs typeface="+mn-lt"/>
              </a:rPr>
              <a:t>For older children (over 14), consider their wishes.</a:t>
            </a:r>
            <a:endParaRPr lang="en-US" sz="2400">
              <a:latin typeface="Arial"/>
              <a:ea typeface="+mn-lt"/>
              <a:cs typeface="Arial" panose="020B0604020202020204" pitchFamily="34" charset="0"/>
            </a:endParaRPr>
          </a:p>
          <a:p>
            <a:pPr marL="742950" lvl="1" indent="-285750">
              <a:buFont typeface="Arial" panose="020B0604020202020204" pitchFamily="34" charset="0"/>
              <a:buChar char="•"/>
            </a:pPr>
            <a:r>
              <a:rPr lang="en-US" sz="2400" dirty="0">
                <a:latin typeface="Arial"/>
                <a:ea typeface="+mn-lt"/>
                <a:cs typeface="+mn-lt"/>
              </a:rPr>
              <a:t>Willingness of proposed guardian.</a:t>
            </a:r>
            <a:endParaRPr lang="en-US" sz="2400" dirty="0">
              <a:latin typeface="Arial"/>
              <a:cs typeface="Arial" panose="020B0604020202020204" pitchFamily="34" charset="0"/>
            </a:endParaRPr>
          </a:p>
        </p:txBody>
      </p:sp>
    </p:spTree>
    <p:extLst>
      <p:ext uri="{BB962C8B-B14F-4D97-AF65-F5344CB8AC3E}">
        <p14:creationId xmlns:p14="http://schemas.microsoft.com/office/powerpoint/2010/main" val="3858836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6007-AE87-9DBA-AD99-C49EC81545A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0845E50-ACE9-1D96-961C-3A3C4BAE68C6}"/>
              </a:ext>
            </a:extLst>
          </p:cNvPr>
          <p:cNvPicPr>
            <a:picLocks noChangeAspect="1"/>
          </p:cNvPicPr>
          <p:nvPr/>
        </p:nvPicPr>
        <p:blipFill>
          <a:blip r:embed="rId2"/>
          <a:stretch>
            <a:fillRect/>
          </a:stretch>
        </p:blipFill>
        <p:spPr>
          <a:xfrm>
            <a:off x="4095" y="515815"/>
            <a:ext cx="4176953" cy="5005755"/>
          </a:xfrm>
          <a:prstGeom prst="rect">
            <a:avLst/>
          </a:prstGeom>
        </p:spPr>
      </p:pic>
      <p:pic>
        <p:nvPicPr>
          <p:cNvPr id="3" name="Picture 2" descr="A screenshot of a document&#10;&#10;AI-generated content may be incorrect.">
            <a:extLst>
              <a:ext uri="{FF2B5EF4-FFF2-40B4-BE49-F238E27FC236}">
                <a16:creationId xmlns:a16="http://schemas.microsoft.com/office/drawing/2014/main" id="{37B6BD7A-B551-9DF0-3174-471841FCDE43}"/>
              </a:ext>
            </a:extLst>
          </p:cNvPr>
          <p:cNvPicPr>
            <a:picLocks noChangeAspect="1"/>
          </p:cNvPicPr>
          <p:nvPr/>
        </p:nvPicPr>
        <p:blipFill>
          <a:blip r:embed="rId3"/>
          <a:stretch>
            <a:fillRect/>
          </a:stretch>
        </p:blipFill>
        <p:spPr>
          <a:xfrm>
            <a:off x="4273793" y="511785"/>
            <a:ext cx="3820258" cy="5013814"/>
          </a:xfrm>
          <a:prstGeom prst="rect">
            <a:avLst/>
          </a:prstGeom>
        </p:spPr>
      </p:pic>
      <p:pic>
        <p:nvPicPr>
          <p:cNvPr id="4" name="Picture 3" descr="A screenshot of a document&#10;&#10;AI-generated content may be incorrect.">
            <a:extLst>
              <a:ext uri="{FF2B5EF4-FFF2-40B4-BE49-F238E27FC236}">
                <a16:creationId xmlns:a16="http://schemas.microsoft.com/office/drawing/2014/main" id="{39B77F48-B218-6349-77E3-BEF4AF19792F}"/>
              </a:ext>
            </a:extLst>
          </p:cNvPr>
          <p:cNvPicPr>
            <a:picLocks noChangeAspect="1"/>
          </p:cNvPicPr>
          <p:nvPr/>
        </p:nvPicPr>
        <p:blipFill>
          <a:blip r:embed="rId4"/>
          <a:stretch>
            <a:fillRect/>
          </a:stretch>
        </p:blipFill>
        <p:spPr>
          <a:xfrm>
            <a:off x="8171717" y="416902"/>
            <a:ext cx="4019551" cy="5297366"/>
          </a:xfrm>
          <a:prstGeom prst="rect">
            <a:avLst/>
          </a:prstGeom>
        </p:spPr>
      </p:pic>
    </p:spTree>
    <p:extLst>
      <p:ext uri="{BB962C8B-B14F-4D97-AF65-F5344CB8AC3E}">
        <p14:creationId xmlns:p14="http://schemas.microsoft.com/office/powerpoint/2010/main" val="3145051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FC582-9942-48EB-BB59-1E15F50BF6EA}"/>
              </a:ext>
            </a:extLst>
          </p:cNvPr>
          <p:cNvSpPr>
            <a:spLocks noGrp="1"/>
          </p:cNvSpPr>
          <p:nvPr>
            <p:ph type="title"/>
          </p:nvPr>
        </p:nvSpPr>
        <p:spPr>
          <a:xfrm>
            <a:off x="838200" y="365125"/>
            <a:ext cx="10515600" cy="1325563"/>
          </a:xfrm>
        </p:spPr>
        <p:txBody>
          <a:bodyPr>
            <a:normAutofit/>
          </a:bodyPr>
          <a:lstStyle/>
          <a:p>
            <a:r>
              <a:rPr lang="en-US" dirty="0">
                <a:solidFill>
                  <a:schemeClr val="accent1"/>
                </a:solidFill>
                <a:latin typeface="Arial Black" panose="020B0A04020102020204" pitchFamily="34" charset="0"/>
              </a:rPr>
              <a:t>Risks</a:t>
            </a:r>
            <a:r>
              <a:rPr lang="en-US" dirty="0"/>
              <a:t> </a:t>
            </a:r>
            <a:r>
              <a:rPr lang="en-US" dirty="0">
                <a:solidFill>
                  <a:schemeClr val="accent1"/>
                </a:solidFill>
                <a:latin typeface="Arial Black" panose="020B0A04020102020204" pitchFamily="34" charset="0"/>
              </a:rPr>
              <a:t>of</a:t>
            </a:r>
            <a:r>
              <a:rPr lang="en-US" dirty="0"/>
              <a:t> </a:t>
            </a:r>
            <a:r>
              <a:rPr lang="en-US" dirty="0">
                <a:solidFill>
                  <a:schemeClr val="accent1"/>
                </a:solidFill>
                <a:latin typeface="Arial Black" panose="020B0A04020102020204" pitchFamily="34" charset="0"/>
              </a:rPr>
              <a:t>Court</a:t>
            </a:r>
            <a:r>
              <a:rPr lang="en-US" dirty="0"/>
              <a:t> </a:t>
            </a:r>
            <a:r>
              <a:rPr lang="en-US" dirty="0">
                <a:solidFill>
                  <a:schemeClr val="accent1"/>
                </a:solidFill>
                <a:latin typeface="Arial Black" panose="020B0A04020102020204" pitchFamily="34" charset="0"/>
              </a:rPr>
              <a:t>Involvement</a:t>
            </a:r>
          </a:p>
        </p:txBody>
      </p:sp>
      <p:sp>
        <p:nvSpPr>
          <p:cNvPr id="3" name="Content Placeholder 2">
            <a:extLst>
              <a:ext uri="{FF2B5EF4-FFF2-40B4-BE49-F238E27FC236}">
                <a16:creationId xmlns:a16="http://schemas.microsoft.com/office/drawing/2014/main" id="{F2AB0B7C-95D6-4630-A34A-147005F061B2}"/>
              </a:ext>
            </a:extLst>
          </p:cNvPr>
          <p:cNvSpPr>
            <a:spLocks noGrp="1"/>
          </p:cNvSpPr>
          <p:nvPr>
            <p:ph idx="1"/>
          </p:nvPr>
        </p:nvSpPr>
        <p:spPr>
          <a:xfrm>
            <a:off x="842772" y="1700213"/>
            <a:ext cx="11151489" cy="3948736"/>
          </a:xfrm>
        </p:spPr>
        <p:txBody>
          <a:bodyPr vert="horz" lIns="91440" tIns="45720" rIns="91440" bIns="45720" rtlCol="0" anchor="t">
            <a:noAutofit/>
          </a:bodyPr>
          <a:lstStyle/>
          <a:p>
            <a:pPr>
              <a:lnSpc>
                <a:spcPct val="100000"/>
              </a:lnSpc>
            </a:pPr>
            <a:r>
              <a:rPr lang="en-US" sz="2400" dirty="0">
                <a:solidFill>
                  <a:srgbClr val="000000"/>
                </a:solidFill>
                <a:latin typeface="Arial"/>
                <a:cs typeface="Arial"/>
              </a:rPr>
              <a:t>Although having an order of guardianship or custody can be helpful in terms of establishing someone’s rights regarding the child, there are many risks with going into court for custody, guardianship, or standby guardianship:</a:t>
            </a:r>
            <a:endParaRPr lang="en-US" sz="2400" dirty="0"/>
          </a:p>
          <a:p>
            <a:pPr marL="285750" indent="-285750">
              <a:lnSpc>
                <a:spcPct val="100000"/>
              </a:lnSpc>
              <a:buFont typeface="Arial" panose="020B0604020202020204" pitchFamily="34" charset="0"/>
              <a:buChar char="•"/>
            </a:pPr>
            <a:r>
              <a:rPr lang="en-US" sz="2200" dirty="0">
                <a:latin typeface="Arial"/>
                <a:cs typeface="Arial"/>
              </a:rPr>
              <a:t>Other parent must generally be notified of court proceedings. </a:t>
            </a:r>
            <a:endParaRPr lang="en-US" sz="2200" dirty="0"/>
          </a:p>
          <a:p>
            <a:pPr marL="285750" indent="-285750">
              <a:lnSpc>
                <a:spcPct val="100000"/>
              </a:lnSpc>
              <a:buFont typeface="Arial" panose="020B0604020202020204" pitchFamily="34" charset="0"/>
              <a:buChar char="•"/>
            </a:pPr>
            <a:r>
              <a:rPr lang="en-US" sz="2200" dirty="0">
                <a:latin typeface="Arial"/>
                <a:cs typeface="Arial"/>
              </a:rPr>
              <a:t>Other parent can call ICE to come to court: especially dangerous if one parent already has final removal (deportation) order. </a:t>
            </a:r>
          </a:p>
          <a:p>
            <a:pPr marL="285750" indent="-285750">
              <a:lnSpc>
                <a:spcPct val="100000"/>
              </a:lnSpc>
              <a:buFont typeface="Arial" panose="020B0604020202020204" pitchFamily="34" charset="0"/>
              <a:buChar char="•"/>
            </a:pPr>
            <a:r>
              <a:rPr lang="en-US" sz="2200" dirty="0">
                <a:latin typeface="Arial"/>
                <a:cs typeface="Arial"/>
              </a:rPr>
              <a:t>Other parent may reappear after absence and file own petition, and parents will have greater “standing” than others. </a:t>
            </a:r>
          </a:p>
          <a:p>
            <a:pPr>
              <a:lnSpc>
                <a:spcPct val="100000"/>
              </a:lnSpc>
            </a:pPr>
            <a:r>
              <a:rPr lang="en-US" sz="2200" dirty="0">
                <a:latin typeface="Arial"/>
                <a:cs typeface="Arial"/>
              </a:rPr>
              <a:t>Consider speaking with a </a:t>
            </a:r>
            <a:r>
              <a:rPr lang="en-US" sz="2200" i="1" dirty="0">
                <a:latin typeface="Arial"/>
                <a:cs typeface="Arial"/>
              </a:rPr>
              <a:t>family law attorney</a:t>
            </a:r>
            <a:r>
              <a:rPr lang="en-US" sz="2200" dirty="0">
                <a:latin typeface="Arial"/>
                <a:cs typeface="Arial"/>
              </a:rPr>
              <a:t> about these considerations! </a:t>
            </a:r>
          </a:p>
        </p:txBody>
      </p:sp>
    </p:spTree>
    <p:extLst>
      <p:ext uri="{BB962C8B-B14F-4D97-AF65-F5344CB8AC3E}">
        <p14:creationId xmlns:p14="http://schemas.microsoft.com/office/powerpoint/2010/main" val="396317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DA6BE-BBB0-7BD5-2144-F4D7D3905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3AD8F-7052-B4AA-5856-54361B770082}"/>
              </a:ext>
            </a:extLst>
          </p:cNvPr>
          <p:cNvSpPr>
            <a:spLocks noGrp="1"/>
          </p:cNvSpPr>
          <p:nvPr>
            <p:ph type="title"/>
          </p:nvPr>
        </p:nvSpPr>
        <p:spPr>
          <a:xfrm>
            <a:off x="733425" y="242888"/>
            <a:ext cx="10515600" cy="1325563"/>
          </a:xfrm>
        </p:spPr>
        <p:txBody>
          <a:bodyPr>
            <a:normAutofit/>
          </a:bodyPr>
          <a:lstStyle/>
          <a:p>
            <a:r>
              <a:rPr lang="en-US" dirty="0">
                <a:solidFill>
                  <a:schemeClr val="accent1"/>
                </a:solidFill>
                <a:latin typeface="Arial Black"/>
              </a:rPr>
              <a:t>DESIGNATION VS. STANDBY GUARDIANSHIP</a:t>
            </a:r>
            <a:endParaRPr lang="en-US" dirty="0">
              <a:solidFill>
                <a:schemeClr val="accent1"/>
              </a:solidFill>
              <a:latin typeface="Arial Black" panose="020B0A04020102020204" pitchFamily="34" charset="0"/>
            </a:endParaRPr>
          </a:p>
        </p:txBody>
      </p:sp>
      <p:sp>
        <p:nvSpPr>
          <p:cNvPr id="5" name="Content Placeholder 4">
            <a:extLst>
              <a:ext uri="{FF2B5EF4-FFF2-40B4-BE49-F238E27FC236}">
                <a16:creationId xmlns:a16="http://schemas.microsoft.com/office/drawing/2014/main" id="{696FB383-4017-AA8B-1297-7130CD9745A7}"/>
              </a:ext>
            </a:extLst>
          </p:cNvPr>
          <p:cNvSpPr>
            <a:spLocks noGrp="1"/>
          </p:cNvSpPr>
          <p:nvPr>
            <p:ph idx="1"/>
          </p:nvPr>
        </p:nvSpPr>
        <p:spPr>
          <a:xfrm>
            <a:off x="830140" y="1453140"/>
            <a:ext cx="10531719" cy="3951720"/>
          </a:xfrm>
        </p:spPr>
        <p:txBody>
          <a:bodyPr vert="horz" lIns="91440" tIns="45720" rIns="91440" bIns="45720" rtlCol="0" anchor="t">
            <a:noAutofit/>
          </a:bodyPr>
          <a:lstStyle/>
          <a:p>
            <a:pPr marL="457200" indent="-457200">
              <a:lnSpc>
                <a:spcPct val="100000"/>
              </a:lnSpc>
              <a:buChar char="•"/>
            </a:pPr>
            <a:r>
              <a:rPr lang="en-US" sz="2000" dirty="0">
                <a:latin typeface="Arial"/>
                <a:cs typeface="Arial"/>
              </a:rPr>
              <a:t>Designation does not involve the court</a:t>
            </a:r>
          </a:p>
          <a:p>
            <a:pPr marL="1143000" lvl="1" indent="-457200">
              <a:lnSpc>
                <a:spcPct val="100000"/>
              </a:lnSpc>
            </a:pPr>
            <a:r>
              <a:rPr lang="en-US" sz="2000" dirty="0">
                <a:latin typeface="Arial"/>
                <a:cs typeface="Arial"/>
              </a:rPr>
              <a:t>The parent retains full parental rights</a:t>
            </a:r>
          </a:p>
          <a:p>
            <a:pPr marL="1143000" lvl="1" indent="-457200">
              <a:lnSpc>
                <a:spcPct val="100000"/>
              </a:lnSpc>
            </a:pPr>
            <a:r>
              <a:rPr lang="en-US" sz="2000" dirty="0">
                <a:latin typeface="Arial"/>
                <a:cs typeface="Arial"/>
              </a:rPr>
              <a:t>The parent can revoke and/or re-designate at any time</a:t>
            </a:r>
          </a:p>
          <a:p>
            <a:pPr marL="1143000" lvl="1" indent="-457200">
              <a:lnSpc>
                <a:spcPct val="100000"/>
              </a:lnSpc>
            </a:pPr>
            <a:r>
              <a:rPr lang="en-US" sz="2000" dirty="0">
                <a:latin typeface="Arial"/>
                <a:cs typeface="Arial"/>
              </a:rPr>
              <a:t>Effective immediately – i.e., parent may fear picking up child at school due to ICE presence in the neighborhood</a:t>
            </a:r>
          </a:p>
          <a:p>
            <a:pPr marL="457200" indent="-457200">
              <a:lnSpc>
                <a:spcPct val="100000"/>
              </a:lnSpc>
              <a:buChar char="•"/>
            </a:pPr>
            <a:r>
              <a:rPr lang="en-US" sz="2000" dirty="0">
                <a:latin typeface="Arial"/>
                <a:cs typeface="Arial"/>
              </a:rPr>
              <a:t>Standby guardianship is future-facing</a:t>
            </a:r>
          </a:p>
          <a:p>
            <a:pPr marL="1143000" lvl="1" indent="-457200">
              <a:lnSpc>
                <a:spcPct val="100000"/>
              </a:lnSpc>
            </a:pPr>
            <a:r>
              <a:rPr lang="en-US" sz="2000" dirty="0">
                <a:latin typeface="Arial"/>
                <a:cs typeface="Arial"/>
              </a:rPr>
              <a:t>Authority does not begin until a triggering event (detention or illness)</a:t>
            </a:r>
          </a:p>
          <a:p>
            <a:pPr marL="1143000" lvl="1" indent="-457200">
              <a:lnSpc>
                <a:spcPct val="100000"/>
              </a:lnSpc>
            </a:pPr>
            <a:r>
              <a:rPr lang="en-US" sz="2000" dirty="0">
                <a:latin typeface="Arial"/>
                <a:cs typeface="Arial"/>
              </a:rPr>
              <a:t>Before that, potential guardian has no clear authority with schools or medical providers</a:t>
            </a:r>
          </a:p>
          <a:p>
            <a:pPr marL="457200" indent="-457200">
              <a:lnSpc>
                <a:spcPct val="100000"/>
              </a:lnSpc>
              <a:buChar char="•"/>
            </a:pPr>
            <a:r>
              <a:rPr lang="en-US" sz="2000" dirty="0">
                <a:latin typeface="Arial"/>
                <a:cs typeface="Arial"/>
              </a:rPr>
              <a:t>Designation can work immediately</a:t>
            </a:r>
          </a:p>
          <a:p>
            <a:pPr marL="1143000" lvl="1" indent="-457200">
              <a:lnSpc>
                <a:spcPct val="100000"/>
              </a:lnSpc>
            </a:pPr>
            <a:r>
              <a:rPr lang="en-US" sz="2000" dirty="0">
                <a:latin typeface="Arial"/>
                <a:cs typeface="Arial"/>
              </a:rPr>
              <a:t>Authorizes a chosen adult to make education and health decisions now</a:t>
            </a:r>
          </a:p>
          <a:p>
            <a:pPr marL="1143000" lvl="1" indent="-457200">
              <a:lnSpc>
                <a:spcPct val="100000"/>
              </a:lnSpc>
              <a:buChar char="•"/>
            </a:pPr>
            <a:r>
              <a:rPr lang="en-US" sz="2000" dirty="0">
                <a:latin typeface="Arial"/>
                <a:cs typeface="Arial"/>
              </a:rPr>
              <a:t>Schools and providers recognize this form and will act on it without a court order</a:t>
            </a:r>
          </a:p>
        </p:txBody>
      </p:sp>
    </p:spTree>
    <p:extLst>
      <p:ext uri="{BB962C8B-B14F-4D97-AF65-F5344CB8AC3E}">
        <p14:creationId xmlns:p14="http://schemas.microsoft.com/office/powerpoint/2010/main" val="1848240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F682A-FB0B-8129-7C6A-419AFDED0678}"/>
            </a:ext>
          </a:extLst>
        </p:cNvPr>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39DDB7E-FC14-CFCF-7F91-21B49CCB3091}"/>
              </a:ext>
            </a:extLst>
          </p:cNvPr>
          <p:cNvGraphicFramePr>
            <a:graphicFrameLocks noGrp="1"/>
          </p:cNvGraphicFramePr>
          <p:nvPr>
            <p:ph idx="1"/>
            <p:extLst>
              <p:ext uri="{D42A27DB-BD31-4B8C-83A1-F6EECF244321}">
                <p14:modId xmlns:p14="http://schemas.microsoft.com/office/powerpoint/2010/main" val="171218478"/>
              </p:ext>
            </p:extLst>
          </p:nvPr>
        </p:nvGraphicFramePr>
        <p:xfrm>
          <a:off x="262113" y="341611"/>
          <a:ext cx="11741758" cy="5344682"/>
        </p:xfrm>
        <a:graphic>
          <a:graphicData uri="http://schemas.openxmlformats.org/drawingml/2006/table">
            <a:tbl>
              <a:tblPr firstRow="1" firstCol="1" bandRow="1">
                <a:tableStyleId>{5C22544A-7EE6-4342-B048-85BDC9FD1C3A}</a:tableStyleId>
              </a:tblPr>
              <a:tblGrid>
                <a:gridCol w="1675742">
                  <a:extLst>
                    <a:ext uri="{9D8B030D-6E8A-4147-A177-3AD203B41FA5}">
                      <a16:colId xmlns:a16="http://schemas.microsoft.com/office/drawing/2014/main" val="341420357"/>
                    </a:ext>
                  </a:extLst>
                </a:gridCol>
                <a:gridCol w="3271163">
                  <a:extLst>
                    <a:ext uri="{9D8B030D-6E8A-4147-A177-3AD203B41FA5}">
                      <a16:colId xmlns:a16="http://schemas.microsoft.com/office/drawing/2014/main" val="2401487547"/>
                    </a:ext>
                  </a:extLst>
                </a:gridCol>
                <a:gridCol w="3131916">
                  <a:extLst>
                    <a:ext uri="{9D8B030D-6E8A-4147-A177-3AD203B41FA5}">
                      <a16:colId xmlns:a16="http://schemas.microsoft.com/office/drawing/2014/main" val="1620697695"/>
                    </a:ext>
                  </a:extLst>
                </a:gridCol>
                <a:gridCol w="3662937">
                  <a:extLst>
                    <a:ext uri="{9D8B030D-6E8A-4147-A177-3AD203B41FA5}">
                      <a16:colId xmlns:a16="http://schemas.microsoft.com/office/drawing/2014/main" val="1694370155"/>
                    </a:ext>
                  </a:extLst>
                </a:gridCol>
              </a:tblGrid>
              <a:tr h="279601">
                <a:tc>
                  <a:txBody>
                    <a:bodyPr/>
                    <a:lstStyle/>
                    <a:p>
                      <a:pPr marL="0" marR="0" algn="ctr" rtl="0" eaLnBrk="1" latinLnBrk="0" hangingPunct="1">
                        <a:buNone/>
                      </a:pP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F3EADF"/>
                          </a:solidFill>
                          <a:effectLst/>
                        </a:rPr>
                        <a:t>Designation of parental relations</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F3EADF"/>
                          </a:solidFill>
                          <a:effectLst/>
                        </a:rPr>
                        <a:t>Standby guardianship</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F3EADF"/>
                          </a:solidFill>
                          <a:effectLst/>
                        </a:rPr>
                        <a:t>Guardianship</a:t>
                      </a:r>
                      <a:endParaRPr lang="en-US" dirty="0">
                        <a:effectLst/>
                      </a:endParaRPr>
                    </a:p>
                  </a:txBody>
                  <a:tcPr marL="0" marR="0" marT="0" marB="0" anchor="ctr"/>
                </a:tc>
                <a:extLst>
                  <a:ext uri="{0D108BD9-81ED-4DB2-BD59-A6C34878D82A}">
                    <a16:rowId xmlns:a16="http://schemas.microsoft.com/office/drawing/2014/main" val="349152266"/>
                  </a:ext>
                </a:extLst>
              </a:tr>
              <a:tr h="903327">
                <a:tc>
                  <a:txBody>
                    <a:bodyPr/>
                    <a:lstStyle/>
                    <a:p>
                      <a:pPr marL="0" marR="0" algn="ctr" rtl="0" eaLnBrk="1" latinLnBrk="0" hangingPunct="1">
                        <a:buNone/>
                      </a:pPr>
                      <a:r>
                        <a:rPr lang="en-US" sz="1400" kern="100" dirty="0">
                          <a:solidFill>
                            <a:srgbClr val="F3EADF"/>
                          </a:solidFill>
                          <a:effectLst/>
                        </a:rPr>
                        <a:t>Goal</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To designate a trusted person to make decisions regarding child's healthcare and educational needs.</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To appoint a person or persons to take care of children and their property in parent’s stead.</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A court process, where a family court appoints a guardian for a minor (under the age of 21).</a:t>
                      </a:r>
                      <a:endParaRPr lang="en-US" dirty="0">
                        <a:effectLst/>
                      </a:endParaRPr>
                    </a:p>
                  </a:txBody>
                  <a:tcPr marL="0" marR="0" marT="0" marB="0" anchor="ctr"/>
                </a:tc>
                <a:extLst>
                  <a:ext uri="{0D108BD9-81ED-4DB2-BD59-A6C34878D82A}">
                    <a16:rowId xmlns:a16="http://schemas.microsoft.com/office/drawing/2014/main" val="2644467026"/>
                  </a:ext>
                </a:extLst>
              </a:tr>
              <a:tr h="881819">
                <a:tc>
                  <a:txBody>
                    <a:bodyPr/>
                    <a:lstStyle/>
                    <a:p>
                      <a:pPr marL="0" marR="0" algn="ctr" rtl="0" eaLnBrk="1" latinLnBrk="0" hangingPunct="1">
                        <a:buNone/>
                      </a:pPr>
                      <a:r>
                        <a:rPr lang="en-US" sz="1400" kern="100" dirty="0">
                          <a:solidFill>
                            <a:srgbClr val="F3EADF"/>
                          </a:solidFill>
                          <a:effectLst/>
                        </a:rPr>
                        <a:t>Parental rights</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Parents do not lose their parental rights.</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Parents do not lose their parental rights.</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Parents do not lose their parental rights per se.</a:t>
                      </a:r>
                      <a:endParaRPr lang="en-US" dirty="0">
                        <a:effectLst/>
                      </a:endParaRPr>
                    </a:p>
                    <a:p>
                      <a:pPr marL="0" marR="0" algn="ctr" rtl="0" eaLnBrk="1" latinLnBrk="0" hangingPunct="1">
                        <a:buNone/>
                      </a:pPr>
                      <a:r>
                        <a:rPr lang="en-US" sz="1400" kern="100" dirty="0">
                          <a:solidFill>
                            <a:srgbClr val="000000"/>
                          </a:solidFill>
                          <a:effectLst/>
                        </a:rPr>
                        <a:t>Parents will be given notice about proceedings unless they abandoned a child.</a:t>
                      </a:r>
                      <a:endParaRPr lang="en-US" dirty="0">
                        <a:effectLst/>
                      </a:endParaRPr>
                    </a:p>
                  </a:txBody>
                  <a:tcPr marL="0" marR="0" marT="0" marB="0" anchor="ctr"/>
                </a:tc>
                <a:extLst>
                  <a:ext uri="{0D108BD9-81ED-4DB2-BD59-A6C34878D82A}">
                    <a16:rowId xmlns:a16="http://schemas.microsoft.com/office/drawing/2014/main" val="1220805477"/>
                  </a:ext>
                </a:extLst>
              </a:tr>
              <a:tr h="666742">
                <a:tc>
                  <a:txBody>
                    <a:bodyPr/>
                    <a:lstStyle/>
                    <a:p>
                      <a:pPr marL="0" marR="0" algn="ctr" rtl="0" eaLnBrk="1" latinLnBrk="0" hangingPunct="1">
                        <a:buNone/>
                      </a:pPr>
                      <a:r>
                        <a:rPr lang="en-US" sz="1400" kern="100" dirty="0">
                          <a:solidFill>
                            <a:srgbClr val="F3EADF"/>
                          </a:solidFill>
                          <a:effectLst/>
                        </a:rPr>
                        <a:t>Honored by which agencies?</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Schools, medical facilities, some NYS and possibly federal government agencies</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Schools, medical facilities, some NYS and possibly federal government agencies</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Schools, medical facilities, most NYS and federal government agencies</a:t>
                      </a:r>
                      <a:endParaRPr lang="en-US" dirty="0">
                        <a:effectLst/>
                      </a:endParaRPr>
                    </a:p>
                  </a:txBody>
                  <a:tcPr marL="0" marR="0" marT="0" marB="0" anchor="ctr"/>
                </a:tc>
                <a:extLst>
                  <a:ext uri="{0D108BD9-81ED-4DB2-BD59-A6C34878D82A}">
                    <a16:rowId xmlns:a16="http://schemas.microsoft.com/office/drawing/2014/main" val="351276514"/>
                  </a:ext>
                </a:extLst>
              </a:tr>
              <a:tr h="666742">
                <a:tc>
                  <a:txBody>
                    <a:bodyPr/>
                    <a:lstStyle/>
                    <a:p>
                      <a:pPr marL="0" marR="0" algn="ctr" rtl="0" eaLnBrk="1" latinLnBrk="0" hangingPunct="1">
                        <a:buNone/>
                      </a:pPr>
                      <a:r>
                        <a:rPr lang="en-US" sz="1400" kern="100" dirty="0">
                          <a:solidFill>
                            <a:srgbClr val="F3EADF"/>
                          </a:solidFill>
                          <a:effectLst/>
                        </a:rPr>
                        <a:t>When comes into effect</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Can designate it to commence upon the parent’s detention or deportation</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After the “administrative separation” caused by immigration detention or deportation</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When NYS family court appoints a guardian</a:t>
                      </a:r>
                      <a:endParaRPr lang="en-US" dirty="0">
                        <a:effectLst/>
                      </a:endParaRPr>
                    </a:p>
                  </a:txBody>
                  <a:tcPr marL="0" marR="0" marT="0" marB="0" anchor="ctr"/>
                </a:tc>
                <a:extLst>
                  <a:ext uri="{0D108BD9-81ED-4DB2-BD59-A6C34878D82A}">
                    <a16:rowId xmlns:a16="http://schemas.microsoft.com/office/drawing/2014/main" val="3953220282"/>
                  </a:ext>
                </a:extLst>
              </a:tr>
              <a:tr h="838804">
                <a:tc>
                  <a:txBody>
                    <a:bodyPr/>
                    <a:lstStyle/>
                    <a:p>
                      <a:pPr marL="0" marR="0" algn="ctr" rtl="0" eaLnBrk="1" latinLnBrk="0" hangingPunct="1">
                        <a:buNone/>
                      </a:pPr>
                      <a:r>
                        <a:rPr lang="en-US" sz="1400" kern="100" dirty="0">
                          <a:solidFill>
                            <a:srgbClr val="F3EADF"/>
                          </a:solidFill>
                          <a:effectLst/>
                        </a:rPr>
                        <a:t>Duration in effect </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Can be set but cannot exceed 12 months. Can be set for 30 days, 12 months, or a specific period/until revocation  </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60 days after the administrative separation</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It may be in effect until the children are 18 or 21.  </a:t>
                      </a:r>
                      <a:endParaRPr lang="en-US" dirty="0">
                        <a:effectLst/>
                      </a:endParaRPr>
                    </a:p>
                  </a:txBody>
                  <a:tcPr marL="0" marR="0" marT="0" marB="0" anchor="ctr"/>
                </a:tc>
                <a:extLst>
                  <a:ext uri="{0D108BD9-81ED-4DB2-BD59-A6C34878D82A}">
                    <a16:rowId xmlns:a16="http://schemas.microsoft.com/office/drawing/2014/main" val="817542166"/>
                  </a:ext>
                </a:extLst>
              </a:tr>
              <a:tr h="1107647">
                <a:tc>
                  <a:txBody>
                    <a:bodyPr/>
                    <a:lstStyle/>
                    <a:p>
                      <a:pPr marL="0" marR="0" algn="ctr" rtl="0" eaLnBrk="1" latinLnBrk="0" hangingPunct="1">
                        <a:buNone/>
                      </a:pPr>
                      <a:r>
                        <a:rPr lang="en-US" sz="1400" kern="100" dirty="0">
                          <a:solidFill>
                            <a:srgbClr val="F3EADF"/>
                          </a:solidFill>
                          <a:effectLst/>
                        </a:rPr>
                        <a:t>Process of execution</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Needs to be signed and notarized by:</a:t>
                      </a:r>
                      <a:endParaRPr lang="en-US" dirty="0">
                        <a:effectLst/>
                      </a:endParaRPr>
                    </a:p>
                    <a:p>
                      <a:pPr marL="347345" marR="0" indent="-347345" algn="ctr" rtl="0" eaLnBrk="1" latinLnBrk="0" hangingPunct="1">
                        <a:buFont typeface="Calibri"/>
                        <a:buChar char="-"/>
                      </a:pPr>
                      <a:r>
                        <a:rPr lang="en-US" sz="1400" kern="100" dirty="0">
                          <a:solidFill>
                            <a:srgbClr val="000000"/>
                          </a:solidFill>
                          <a:effectLst/>
                        </a:rPr>
                        <a:t>Custodial parent(s)</a:t>
                      </a:r>
                      <a:endParaRPr lang="en-US" dirty="0">
                        <a:effectLst/>
                      </a:endParaRPr>
                    </a:p>
                    <a:p>
                      <a:pPr marL="347345" marR="0" lvl="0" indent="-347345" algn="ctr">
                        <a:buFont typeface="Calibri"/>
                        <a:buChar char="-"/>
                      </a:pPr>
                      <a:r>
                        <a:rPr lang="en-US" sz="1400" kern="100" dirty="0">
                          <a:solidFill>
                            <a:srgbClr val="000000"/>
                          </a:solidFill>
                          <a:effectLst/>
                        </a:rPr>
                        <a:t>Non-custodial parent who has legal custody </a:t>
                      </a:r>
                      <a:endParaRPr lang="en-US">
                        <a:effectLst/>
                      </a:endParaRPr>
                    </a:p>
                    <a:p>
                      <a:pPr marL="347345" marR="0" lvl="0" indent="-347345" algn="ctr">
                        <a:buFont typeface="Calibri"/>
                        <a:buChar char="-"/>
                      </a:pPr>
                      <a:r>
                        <a:rPr lang="en-US" sz="1400" kern="100" dirty="0">
                          <a:solidFill>
                            <a:srgbClr val="000000"/>
                          </a:solidFill>
                          <a:effectLst/>
                        </a:rPr>
                        <a:t>Designee</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Needs to be signed in front of two witnesses, who are not the standby guardian</a:t>
                      </a:r>
                      <a:endParaRPr lang="en-US" dirty="0">
                        <a:effectLst/>
                      </a:endParaRPr>
                    </a:p>
                  </a:txBody>
                  <a:tcPr marL="0" marR="0" marT="0" marB="0" anchor="ctr"/>
                </a:tc>
                <a:tc>
                  <a:txBody>
                    <a:bodyPr/>
                    <a:lstStyle/>
                    <a:p>
                      <a:pPr marL="0" marR="0" algn="ctr" rtl="0" eaLnBrk="1" latinLnBrk="0" hangingPunct="1">
                        <a:buNone/>
                      </a:pPr>
                      <a:r>
                        <a:rPr lang="en-US" sz="1400" kern="100" dirty="0">
                          <a:solidFill>
                            <a:srgbClr val="000000"/>
                          </a:solidFill>
                          <a:effectLst/>
                        </a:rPr>
                        <a:t>The person seeking guardianship appointment or the children must petition the NYS family court.  The court must determine that it is in the children’s best interest for such appointment.  </a:t>
                      </a:r>
                      <a:endParaRPr lang="en-US" dirty="0">
                        <a:effectLst/>
                      </a:endParaRPr>
                    </a:p>
                  </a:txBody>
                  <a:tcPr marL="0" marR="0" marT="0" marB="0" anchor="ctr"/>
                </a:tc>
                <a:extLst>
                  <a:ext uri="{0D108BD9-81ED-4DB2-BD59-A6C34878D82A}">
                    <a16:rowId xmlns:a16="http://schemas.microsoft.com/office/drawing/2014/main" val="774747478"/>
                  </a:ext>
                </a:extLst>
              </a:tr>
            </a:tbl>
          </a:graphicData>
        </a:graphic>
      </p:graphicFrame>
    </p:spTree>
    <p:extLst>
      <p:ext uri="{BB962C8B-B14F-4D97-AF65-F5344CB8AC3E}">
        <p14:creationId xmlns:p14="http://schemas.microsoft.com/office/powerpoint/2010/main" val="2103895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B021F-560A-86CA-3928-6F26AB112F5B}"/>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019682B9-C7FE-AFAF-65FD-1C5DFF2F7C11}"/>
              </a:ext>
            </a:extLst>
          </p:cNvPr>
          <p:cNvSpPr>
            <a:spLocks noGrp="1"/>
          </p:cNvSpPr>
          <p:nvPr>
            <p:ph type="title"/>
          </p:nvPr>
        </p:nvSpPr>
        <p:spPr>
          <a:xfrm>
            <a:off x="838200" y="365125"/>
            <a:ext cx="10515600" cy="1325563"/>
          </a:xfrm>
        </p:spPr>
        <p:txBody>
          <a:bodyPr>
            <a:normAutofit/>
          </a:bodyPr>
          <a:lstStyle/>
          <a:p>
            <a:r>
              <a:rPr lang="en-US" sz="2800" dirty="0">
                <a:solidFill>
                  <a:schemeClr val="accent1"/>
                </a:solidFill>
                <a:latin typeface="Arial Black"/>
              </a:rPr>
              <a:t>DOCUMENT J – Power of Attorney</a:t>
            </a:r>
            <a:endParaRPr lang="en-US" sz="3200" dirty="0">
              <a:solidFill>
                <a:schemeClr val="accent1"/>
              </a:solidFill>
            </a:endParaRPr>
          </a:p>
        </p:txBody>
      </p:sp>
      <p:sp>
        <p:nvSpPr>
          <p:cNvPr id="3" name="TextBox 2">
            <a:extLst>
              <a:ext uri="{FF2B5EF4-FFF2-40B4-BE49-F238E27FC236}">
                <a16:creationId xmlns:a16="http://schemas.microsoft.com/office/drawing/2014/main" id="{1CEFB74F-7C8B-E116-ADC8-ABA12FADCAA5}"/>
              </a:ext>
            </a:extLst>
          </p:cNvPr>
          <p:cNvSpPr txBox="1"/>
          <p:nvPr/>
        </p:nvSpPr>
        <p:spPr>
          <a:xfrm>
            <a:off x="523874" y="1595438"/>
            <a:ext cx="10934700"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latin typeface="Arial"/>
                <a:cs typeface="Arial"/>
              </a:rPr>
              <a:t>This form is used to give power to someone else to the client's manage money or property </a:t>
            </a:r>
            <a:r>
              <a:rPr lang="en-US" sz="2800" i="1" dirty="0">
                <a:latin typeface="Arial"/>
                <a:cs typeface="Arial"/>
              </a:rPr>
              <a:t>during the client's lifetime. </a:t>
            </a:r>
          </a:p>
          <a:p>
            <a:pPr marL="742950" lvl="1" indent="-285750">
              <a:buFont typeface="Arial" panose="020B0604020202020204" pitchFamily="34" charset="0"/>
              <a:buChar char="•"/>
            </a:pPr>
            <a:r>
              <a:rPr lang="en-US" sz="2800" dirty="0">
                <a:latin typeface="Arial"/>
                <a:cs typeface="Arial"/>
              </a:rPr>
              <a:t>It </a:t>
            </a:r>
            <a:r>
              <a:rPr lang="en-US" sz="2800" dirty="0">
                <a:solidFill>
                  <a:srgbClr val="000000"/>
                </a:solidFill>
                <a:latin typeface="Arial"/>
                <a:ea typeface="+mn-lt"/>
                <a:cs typeface="Arial"/>
              </a:rPr>
              <a:t>does not directly concern care or custody of children, but is limited to property matters such as bank account, apartment lease, insurance matters, health care billing, and public benefits such as Medicaid or social security.</a:t>
            </a:r>
            <a:endParaRPr lang="en-US" sz="2800" dirty="0">
              <a:solidFill>
                <a:srgbClr val="000000"/>
              </a:solidFill>
              <a:latin typeface="Arial"/>
              <a:cs typeface="Arial"/>
            </a:endParaRPr>
          </a:p>
          <a:p>
            <a:pPr marL="285750" indent="-285750">
              <a:buFont typeface="Arial" panose="020B0604020202020204" pitchFamily="34" charset="0"/>
              <a:buChar char="•"/>
            </a:pPr>
            <a:r>
              <a:rPr lang="en-US" sz="2800" dirty="0">
                <a:latin typeface="Arial"/>
                <a:cs typeface="Arial"/>
              </a:rPr>
              <a:t>Standby guardianship provides for someone to care for the child, while </a:t>
            </a:r>
            <a:r>
              <a:rPr lang="en-US" sz="2800" dirty="0" err="1">
                <a:latin typeface="Arial"/>
                <a:cs typeface="Arial"/>
              </a:rPr>
              <a:t>PoA</a:t>
            </a:r>
            <a:r>
              <a:rPr lang="en-US" sz="2800" dirty="0">
                <a:latin typeface="Arial"/>
                <a:cs typeface="Arial"/>
              </a:rPr>
              <a:t> provides the financial and administrative continuity to support that care.</a:t>
            </a:r>
            <a:endParaRPr lang="en-US" sz="2800" dirty="0">
              <a:latin typeface="Arial"/>
              <a:cs typeface="Arial" panose="020B0604020202020204" pitchFamily="34" charset="0"/>
            </a:endParaRPr>
          </a:p>
        </p:txBody>
      </p:sp>
    </p:spTree>
    <p:extLst>
      <p:ext uri="{BB962C8B-B14F-4D97-AF65-F5344CB8AC3E}">
        <p14:creationId xmlns:p14="http://schemas.microsoft.com/office/powerpoint/2010/main" val="3439626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799DF-6DA2-19E6-F17D-785132726F3B}"/>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1836E10C-8571-DFA2-85DB-923DD843845D}"/>
              </a:ext>
            </a:extLst>
          </p:cNvPr>
          <p:cNvSpPr>
            <a:spLocks noGrp="1"/>
          </p:cNvSpPr>
          <p:nvPr>
            <p:ph type="title"/>
          </p:nvPr>
        </p:nvSpPr>
        <p:spPr>
          <a:xfrm>
            <a:off x="838200" y="365125"/>
            <a:ext cx="10515600" cy="1325563"/>
          </a:xfrm>
        </p:spPr>
        <p:txBody>
          <a:bodyPr>
            <a:normAutofit/>
          </a:bodyPr>
          <a:lstStyle/>
          <a:p>
            <a:r>
              <a:rPr lang="en-US" sz="2800" dirty="0">
                <a:solidFill>
                  <a:schemeClr val="accent1"/>
                </a:solidFill>
                <a:latin typeface="Arial Black"/>
              </a:rPr>
              <a:t>DOCUMENT J – Power of Attorney</a:t>
            </a:r>
            <a:endParaRPr lang="en-US" sz="3200" dirty="0">
              <a:solidFill>
                <a:schemeClr val="accent1"/>
              </a:solidFill>
            </a:endParaRPr>
          </a:p>
        </p:txBody>
      </p:sp>
      <p:sp>
        <p:nvSpPr>
          <p:cNvPr id="3" name="TextBox 2">
            <a:extLst>
              <a:ext uri="{FF2B5EF4-FFF2-40B4-BE49-F238E27FC236}">
                <a16:creationId xmlns:a16="http://schemas.microsoft.com/office/drawing/2014/main" id="{1570922C-7EC5-E4A6-470B-23EF929A0C58}"/>
              </a:ext>
            </a:extLst>
          </p:cNvPr>
          <p:cNvSpPr txBox="1"/>
          <p:nvPr/>
        </p:nvSpPr>
        <p:spPr>
          <a:xfrm>
            <a:off x="523874" y="1595438"/>
            <a:ext cx="11506200" cy="3970318"/>
          </a:xfrm>
          <a:prstGeom prst="rect">
            <a:avLst/>
          </a:prstGeom>
          <a:noFill/>
        </p:spPr>
        <p:txBody>
          <a:bodyPr wrap="square" lIns="91440" tIns="45720" rIns="91440" bIns="45720" rtlCol="0" anchor="t">
            <a:spAutoFit/>
          </a:bodyPr>
          <a:lstStyle/>
          <a:p>
            <a:endParaRPr lang="en-US" sz="2800" dirty="0">
              <a:latin typeface="Arial"/>
              <a:cs typeface="Arial"/>
            </a:endParaRPr>
          </a:p>
          <a:p>
            <a:pPr marL="285750" indent="-285750">
              <a:buFont typeface="Arial" panose="020B0604020202020204" pitchFamily="34" charset="0"/>
              <a:buChar char="•"/>
            </a:pPr>
            <a:r>
              <a:rPr lang="en-US" sz="2800" dirty="0">
                <a:latin typeface="Arial"/>
                <a:cs typeface="Arial"/>
              </a:rPr>
              <a:t>Must be notarized, but the person you designate as the agent can sign and get notarized later. </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a:cs typeface="Arial"/>
              </a:rPr>
              <a:t>Must be able to </a:t>
            </a:r>
            <a:r>
              <a:rPr lang="en-US" sz="2800" b="1" dirty="0">
                <a:latin typeface="Arial"/>
                <a:cs typeface="Arial"/>
              </a:rPr>
              <a:t>trust </a:t>
            </a:r>
            <a:r>
              <a:rPr lang="en-US" sz="2800" dirty="0">
                <a:latin typeface="Arial"/>
                <a:cs typeface="Arial"/>
              </a:rPr>
              <a:t>the agent with handling money and property. </a:t>
            </a:r>
          </a:p>
          <a:p>
            <a:pPr marL="285750" indent="-285750">
              <a:buFont typeface="Arial" panose="020B0604020202020204" pitchFamily="34" charset="0"/>
              <a:buChar char="•"/>
            </a:pPr>
            <a:r>
              <a:rPr lang="en-US" sz="2800" dirty="0">
                <a:latin typeface="Arial"/>
                <a:cs typeface="Arial"/>
              </a:rPr>
              <a:t>Copies of a completed </a:t>
            </a:r>
            <a:r>
              <a:rPr lang="en-US" sz="2800" dirty="0" err="1">
                <a:latin typeface="Arial"/>
                <a:cs typeface="Arial"/>
              </a:rPr>
              <a:t>PoA</a:t>
            </a:r>
            <a:r>
              <a:rPr lang="en-US" sz="2800" dirty="0">
                <a:latin typeface="Arial"/>
                <a:cs typeface="Arial"/>
              </a:rPr>
              <a:t> are legally valid.</a:t>
            </a:r>
            <a:endParaRPr lang="en-US" sz="2800" dirty="0">
              <a:latin typeface="Arial"/>
              <a:cs typeface="Arial" panose="020B0604020202020204" pitchFamily="34" charset="0"/>
            </a:endParaRPr>
          </a:p>
          <a:p>
            <a:pPr marL="285750" indent="-285750">
              <a:buFont typeface="Arial" panose="020B0604020202020204" pitchFamily="34" charset="0"/>
              <a:buChar char="•"/>
            </a:pPr>
            <a:r>
              <a:rPr lang="en-US" sz="2800" b="1" dirty="0">
                <a:latin typeface="Arial"/>
                <a:cs typeface="Arial"/>
              </a:rPr>
              <a:t>Note: </a:t>
            </a:r>
            <a:r>
              <a:rPr lang="en-US" sz="2800" dirty="0">
                <a:latin typeface="Arial"/>
                <a:cs typeface="Arial"/>
              </a:rPr>
              <a:t>there may be other options to help clients handle their belongings in their absence and they might not need to execute a power of attorney in certain circumstances. </a:t>
            </a:r>
            <a:endParaRPr lang="en-US" sz="2800" dirty="0">
              <a:latin typeface="Arial"/>
              <a:cs typeface="Arial" panose="020B0604020202020204" pitchFamily="34" charset="0"/>
            </a:endParaRPr>
          </a:p>
          <a:p>
            <a:endParaRPr lang="en-US" sz="2800" dirty="0">
              <a:latin typeface="Arial"/>
              <a:cs typeface="Arial" panose="020B0604020202020204" pitchFamily="34" charset="0"/>
            </a:endParaRPr>
          </a:p>
        </p:txBody>
      </p:sp>
    </p:spTree>
    <p:extLst>
      <p:ext uri="{BB962C8B-B14F-4D97-AF65-F5344CB8AC3E}">
        <p14:creationId xmlns:p14="http://schemas.microsoft.com/office/powerpoint/2010/main" val="2230466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18966-C43B-B8E4-8BD9-A3AAB754B38F}"/>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A00DF5EF-0863-BCEC-D3D2-48A291E2D6B7}"/>
              </a:ext>
            </a:extLst>
          </p:cNvPr>
          <p:cNvSpPr>
            <a:spLocks noGrp="1"/>
          </p:cNvSpPr>
          <p:nvPr>
            <p:ph type="title"/>
          </p:nvPr>
        </p:nvSpPr>
        <p:spPr>
          <a:xfrm>
            <a:off x="838200" y="384175"/>
            <a:ext cx="10515600" cy="1325563"/>
          </a:xfrm>
        </p:spPr>
        <p:txBody>
          <a:bodyPr>
            <a:normAutofit/>
          </a:bodyPr>
          <a:lstStyle/>
          <a:p>
            <a:r>
              <a:rPr lang="en-US" sz="2800" dirty="0">
                <a:solidFill>
                  <a:schemeClr val="accent1"/>
                </a:solidFill>
                <a:latin typeface="Arial Black"/>
              </a:rPr>
              <a:t>DOCUMENT J – Power of Attorney</a:t>
            </a:r>
            <a:endParaRPr lang="en-US" sz="3200" dirty="0">
              <a:solidFill>
                <a:schemeClr val="accent1"/>
              </a:solidFill>
            </a:endParaRPr>
          </a:p>
        </p:txBody>
      </p:sp>
      <p:sp>
        <p:nvSpPr>
          <p:cNvPr id="5" name="TextBox 4">
            <a:extLst>
              <a:ext uri="{FF2B5EF4-FFF2-40B4-BE49-F238E27FC236}">
                <a16:creationId xmlns:a16="http://schemas.microsoft.com/office/drawing/2014/main" id="{8D63412F-FFDD-AE43-49ED-0CC351361DE6}"/>
              </a:ext>
            </a:extLst>
          </p:cNvPr>
          <p:cNvSpPr txBox="1"/>
          <p:nvPr/>
        </p:nvSpPr>
        <p:spPr>
          <a:xfrm>
            <a:off x="666750" y="1559379"/>
            <a:ext cx="10687050" cy="4649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a:spcAft>
                <a:spcPts val="200"/>
              </a:spcAft>
              <a:buFont typeface="Arial,Sans-Serif"/>
              <a:buChar char="•"/>
            </a:pPr>
            <a:r>
              <a:rPr lang="en-US" sz="2200" b="1" dirty="0">
                <a:latin typeface="Arial"/>
                <a:cs typeface="Arial"/>
              </a:rPr>
              <a:t>Housing and basic needs </a:t>
            </a:r>
            <a:endParaRPr lang="en-US" sz="2200" b="1" dirty="0">
              <a:latin typeface="Aptos"/>
              <a:cs typeface="Arial"/>
            </a:endParaRPr>
          </a:p>
          <a:p>
            <a:pPr marL="742950" lvl="1">
              <a:spcAft>
                <a:spcPts val="200"/>
              </a:spcAft>
              <a:buFont typeface="Arial,Sans-Serif"/>
              <a:buChar char="•"/>
            </a:pPr>
            <a:r>
              <a:rPr lang="en-US" sz="2200" dirty="0">
                <a:latin typeface="Arial"/>
                <a:cs typeface="Arial"/>
              </a:rPr>
              <a:t>A </a:t>
            </a:r>
            <a:r>
              <a:rPr lang="en-US" sz="2200" dirty="0" err="1">
                <a:latin typeface="Arial"/>
                <a:cs typeface="Arial"/>
              </a:rPr>
              <a:t>PoA</a:t>
            </a:r>
            <a:r>
              <a:rPr lang="en-US" sz="2200" dirty="0">
                <a:latin typeface="Arial"/>
                <a:cs typeface="Arial"/>
              </a:rPr>
              <a:t> allows the agent to use the parents' funds to pay rent, utilities, groceries, phone, etc. so the child can remain stably housed.</a:t>
            </a:r>
          </a:p>
          <a:p>
            <a:pPr marL="285750">
              <a:spcAft>
                <a:spcPts val="200"/>
              </a:spcAft>
              <a:buFont typeface="Arial,Sans-Serif"/>
              <a:buChar char="•"/>
            </a:pPr>
            <a:r>
              <a:rPr lang="en-US" sz="2200" b="1" dirty="0">
                <a:latin typeface="Arial"/>
                <a:cs typeface="Arial"/>
              </a:rPr>
              <a:t>Public benefits and agencies</a:t>
            </a:r>
            <a:endParaRPr lang="en-US" sz="2200" dirty="0">
              <a:latin typeface="Arial"/>
              <a:cs typeface="Arial"/>
            </a:endParaRPr>
          </a:p>
          <a:p>
            <a:pPr marL="742950" lvl="1">
              <a:spcAft>
                <a:spcPts val="200"/>
              </a:spcAft>
              <a:buFont typeface="Arial,Sans-Serif"/>
              <a:buChar char="•"/>
            </a:pPr>
            <a:r>
              <a:rPr lang="en-US" sz="2200" dirty="0">
                <a:latin typeface="Arial"/>
                <a:cs typeface="Arial"/>
              </a:rPr>
              <a:t>Most benefits (SNAP, Medicaid, SSI/SSA, HRA) are in the parents' name as payee.</a:t>
            </a:r>
          </a:p>
          <a:p>
            <a:pPr marL="742950" lvl="1">
              <a:spcAft>
                <a:spcPts val="200"/>
              </a:spcAft>
              <a:buFont typeface="Arial,Sans-Serif"/>
              <a:buChar char="•"/>
            </a:pPr>
            <a:r>
              <a:rPr lang="en-US" sz="2200" dirty="0">
                <a:latin typeface="Arial"/>
                <a:cs typeface="Arial"/>
              </a:rPr>
              <a:t>Agencies often require the parent to sign, recertify, or resolve issues.</a:t>
            </a:r>
          </a:p>
          <a:p>
            <a:pPr marL="742950" lvl="1">
              <a:spcAft>
                <a:spcPts val="200"/>
              </a:spcAft>
              <a:buFont typeface="Arial,Sans-Serif"/>
              <a:buChar char="•"/>
            </a:pPr>
            <a:r>
              <a:rPr lang="en-US" sz="2200" dirty="0" err="1">
                <a:latin typeface="Arial"/>
                <a:cs typeface="Arial"/>
              </a:rPr>
              <a:t>PoA</a:t>
            </a:r>
            <a:r>
              <a:rPr lang="en-US" sz="2200" dirty="0">
                <a:latin typeface="Arial"/>
                <a:cs typeface="Arial"/>
              </a:rPr>
              <a:t> allows agent to keep benefits active without parent present. </a:t>
            </a:r>
          </a:p>
          <a:p>
            <a:pPr marL="285750">
              <a:spcAft>
                <a:spcPts val="200"/>
              </a:spcAft>
              <a:buFont typeface="Arial,Sans-Serif"/>
              <a:buChar char="•"/>
            </a:pPr>
            <a:r>
              <a:rPr lang="en-US" sz="2200" b="1" dirty="0">
                <a:latin typeface="Arial"/>
                <a:cs typeface="Arial"/>
              </a:rPr>
              <a:t>Avoid delay and court</a:t>
            </a:r>
          </a:p>
          <a:p>
            <a:pPr marL="742950" lvl="1">
              <a:spcAft>
                <a:spcPts val="200"/>
              </a:spcAft>
              <a:buFont typeface="Arial,Sans-Serif"/>
              <a:buChar char="•"/>
            </a:pPr>
            <a:r>
              <a:rPr lang="en-US" sz="2200" dirty="0">
                <a:latin typeface="Arial"/>
                <a:cs typeface="Arial"/>
              </a:rPr>
              <a:t>Without </a:t>
            </a:r>
            <a:r>
              <a:rPr lang="en-US" sz="2200" dirty="0" err="1">
                <a:latin typeface="Arial"/>
                <a:cs typeface="Arial"/>
              </a:rPr>
              <a:t>PoA</a:t>
            </a:r>
            <a:r>
              <a:rPr lang="en-US" sz="2200" dirty="0">
                <a:latin typeface="Arial"/>
                <a:cs typeface="Arial"/>
              </a:rPr>
              <a:t> the caregiver may not have access to the parents' finances and may need to rely solely on their own to care for the child. </a:t>
            </a:r>
          </a:p>
          <a:p>
            <a:pPr marL="742950" lvl="1">
              <a:spcAft>
                <a:spcPts val="100"/>
              </a:spcAft>
            </a:pPr>
            <a:endParaRPr lang="en-US" sz="2000" dirty="0">
              <a:latin typeface="Arial"/>
              <a:cs typeface="Arial"/>
            </a:endParaRPr>
          </a:p>
          <a:p>
            <a:pPr algn="ctr">
              <a:spcAft>
                <a:spcPts val="100"/>
              </a:spcAft>
            </a:pPr>
            <a:endParaRPr lang="en-US" sz="2000" dirty="0"/>
          </a:p>
        </p:txBody>
      </p:sp>
    </p:spTree>
    <p:extLst>
      <p:ext uri="{BB962C8B-B14F-4D97-AF65-F5344CB8AC3E}">
        <p14:creationId xmlns:p14="http://schemas.microsoft.com/office/powerpoint/2010/main" val="676343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7A54-72C2-E93A-4887-95ADEA593C7A}"/>
            </a:ext>
          </a:extLst>
        </p:cNvPr>
        <p:cNvGrpSpPr/>
        <p:nvPr/>
      </p:nvGrpSpPr>
      <p:grpSpPr>
        <a:xfrm>
          <a:off x="0" y="0"/>
          <a:ext cx="0" cy="0"/>
          <a:chOff x="0" y="0"/>
          <a:chExt cx="0" cy="0"/>
        </a:xfrm>
      </p:grpSpPr>
      <p:pic>
        <p:nvPicPr>
          <p:cNvPr id="2" name="Picture 1" descr="A document with text on it&#10;&#10;AI-generated content may be incorrect.">
            <a:extLst>
              <a:ext uri="{FF2B5EF4-FFF2-40B4-BE49-F238E27FC236}">
                <a16:creationId xmlns:a16="http://schemas.microsoft.com/office/drawing/2014/main" id="{8A32F3B5-BAF5-6049-ABF9-F1108DD3B716}"/>
              </a:ext>
            </a:extLst>
          </p:cNvPr>
          <p:cNvPicPr>
            <a:picLocks noChangeAspect="1"/>
          </p:cNvPicPr>
          <p:nvPr/>
        </p:nvPicPr>
        <p:blipFill>
          <a:blip r:embed="rId2"/>
          <a:stretch>
            <a:fillRect/>
          </a:stretch>
        </p:blipFill>
        <p:spPr>
          <a:xfrm>
            <a:off x="3473001" y="0"/>
            <a:ext cx="5245997" cy="6858000"/>
          </a:xfrm>
          <a:prstGeom prst="rect">
            <a:avLst/>
          </a:prstGeom>
        </p:spPr>
      </p:pic>
    </p:spTree>
    <p:extLst>
      <p:ext uri="{BB962C8B-B14F-4D97-AF65-F5344CB8AC3E}">
        <p14:creationId xmlns:p14="http://schemas.microsoft.com/office/powerpoint/2010/main" val="3211732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0F693-A121-D447-6E23-4DA85C50031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7B21BF2-FAF7-EE30-042D-41FD68CD9AF5}"/>
              </a:ext>
            </a:extLst>
          </p:cNvPr>
          <p:cNvSpPr/>
          <p:nvPr/>
        </p:nvSpPr>
        <p:spPr>
          <a:xfrm>
            <a:off x="838200" y="1825626"/>
            <a:ext cx="10515600" cy="2978150"/>
          </a:xfrm>
          <a:prstGeom prst="rect">
            <a:avLst/>
          </a:prstGeom>
          <a:ln>
            <a:solidFill>
              <a:schemeClr val="accent1"/>
            </a:solidFill>
          </a:ln>
        </p:spPr>
        <p:txBody>
          <a:bodyPr vert="horz" lIns="91440" tIns="45720" rIns="91440" bIns="45720" rtlCol="0" anchor="t">
            <a:normAutofit/>
          </a:bodyPr>
          <a:lstStyle/>
          <a:p>
            <a:pPr>
              <a:lnSpc>
                <a:spcPts val="5000"/>
              </a:lnSpc>
              <a:spcBef>
                <a:spcPts val="1000"/>
              </a:spcBef>
            </a:pPr>
            <a:r>
              <a:rPr lang="en-US" altLang="en-US" sz="3600" b="1" i="0" kern="1200" dirty="0">
                <a:solidFill>
                  <a:schemeClr val="accent1">
                    <a:lumMod val="50000"/>
                  </a:schemeClr>
                </a:solidFill>
                <a:latin typeface="Arial Black"/>
                <a:ea typeface="Inter" panose="02000503000000020004" pitchFamily="2" charset="0"/>
              </a:rPr>
              <a:t>PART </a:t>
            </a:r>
            <a:r>
              <a:rPr lang="en-US" altLang="en-US" sz="3600" b="1" dirty="0">
                <a:solidFill>
                  <a:schemeClr val="accent1">
                    <a:lumMod val="50000"/>
                  </a:schemeClr>
                </a:solidFill>
                <a:latin typeface="Arial Black"/>
                <a:ea typeface="Inter" panose="02000503000000020004" pitchFamily="2" charset="0"/>
              </a:rPr>
              <a:t>III</a:t>
            </a:r>
            <a:endParaRPr lang="en-US" altLang="en-US" sz="3600" b="1" i="0" kern="1200" dirty="0">
              <a:solidFill>
                <a:schemeClr val="accent1">
                  <a:lumMod val="50000"/>
                </a:schemeClr>
              </a:solidFill>
              <a:latin typeface="Arial Black"/>
              <a:ea typeface="Inter" panose="02000503000000020004" pitchFamily="2" charset="0"/>
            </a:endParaRPr>
          </a:p>
          <a:p>
            <a:pPr>
              <a:lnSpc>
                <a:spcPts val="5000"/>
              </a:lnSpc>
              <a:spcBef>
                <a:spcPts val="1000"/>
              </a:spcBef>
            </a:pPr>
            <a:r>
              <a:rPr lang="en-US" altLang="en-US" sz="3600" b="1" dirty="0">
                <a:latin typeface="Arial Black"/>
              </a:rPr>
              <a:t>Tips for Working with LSNYC Clients</a:t>
            </a:r>
            <a:endParaRPr lang="en-US" dirty="0"/>
          </a:p>
        </p:txBody>
      </p:sp>
    </p:spTree>
    <p:extLst>
      <p:ext uri="{BB962C8B-B14F-4D97-AF65-F5344CB8AC3E}">
        <p14:creationId xmlns:p14="http://schemas.microsoft.com/office/powerpoint/2010/main" val="97301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1200" y="152718"/>
            <a:ext cx="6934200" cy="1371600"/>
          </a:xfrm>
        </p:spPr>
        <p:txBody>
          <a:bodyPr/>
          <a:lstStyle/>
          <a:p>
            <a:pPr algn="ctr" eaLnBrk="1" hangingPunct="1"/>
            <a:r>
              <a:rPr lang="en-US" altLang="en-US" dirty="0"/>
              <a:t>PROGRAM AREAS</a:t>
            </a:r>
          </a:p>
        </p:txBody>
      </p:sp>
      <p:sp>
        <p:nvSpPr>
          <p:cNvPr id="12293" name="Rectangle 3"/>
          <p:cNvSpPr>
            <a:spLocks noChangeArrowheads="1"/>
          </p:cNvSpPr>
          <p:nvPr/>
        </p:nvSpPr>
        <p:spPr bwMode="auto">
          <a:xfrm>
            <a:off x="1981200" y="-8161338"/>
            <a:ext cx="822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 </a:t>
            </a:r>
          </a:p>
          <a:p>
            <a:pPr eaLnBrk="1" hangingPunct="1"/>
            <a:r>
              <a:rPr lang="en-US" altLang="en-US" b="1" dirty="0"/>
              <a:t>Consumer Rights.</a:t>
            </a:r>
            <a:r>
              <a:rPr lang="en-US" altLang="en-US" dirty="0"/>
              <a:t>  </a:t>
            </a:r>
          </a:p>
          <a:p>
            <a:pPr eaLnBrk="1" hangingPunct="1"/>
            <a:r>
              <a:rPr lang="en-US" altLang="en-US" b="1" dirty="0"/>
              <a:t>Tenant/Housing Rights.</a:t>
            </a:r>
            <a:r>
              <a:rPr lang="en-US" altLang="en-US" dirty="0"/>
              <a:t>  </a:t>
            </a:r>
          </a:p>
          <a:p>
            <a:pPr eaLnBrk="1" hangingPunct="1"/>
            <a:r>
              <a:rPr lang="en-US" altLang="en-US" b="1" dirty="0"/>
              <a:t>Employment.</a:t>
            </a:r>
            <a:r>
              <a:rPr lang="en-US" altLang="en-US" dirty="0"/>
              <a:t>  </a:t>
            </a:r>
          </a:p>
          <a:p>
            <a:pPr eaLnBrk="1" hangingPunct="1"/>
            <a:r>
              <a:rPr lang="en-US" altLang="en-US" b="1" dirty="0"/>
              <a:t>Foreclosure Protection.</a:t>
            </a:r>
            <a:r>
              <a:rPr lang="en-US" altLang="en-US" dirty="0"/>
              <a:t>  </a:t>
            </a:r>
          </a:p>
          <a:p>
            <a:pPr eaLnBrk="1" hangingPunct="1"/>
            <a:r>
              <a:rPr lang="en-US" altLang="en-US" b="1" dirty="0"/>
              <a:t>Family Law.</a:t>
            </a:r>
            <a:r>
              <a:rPr lang="en-US" altLang="en-US" dirty="0"/>
              <a:t>  </a:t>
            </a:r>
          </a:p>
          <a:p>
            <a:pPr eaLnBrk="1" hangingPunct="1"/>
            <a:r>
              <a:rPr lang="en-US" altLang="en-US" b="1" dirty="0"/>
              <a:t>Veterans Justice.</a:t>
            </a:r>
            <a:r>
              <a:rPr lang="en-US" altLang="en-US" dirty="0"/>
              <a:t>  </a:t>
            </a:r>
          </a:p>
          <a:p>
            <a:pPr eaLnBrk="1" hangingPunct="1"/>
            <a:r>
              <a:rPr lang="en-US" altLang="en-US" b="1" dirty="0"/>
              <a:t>Access to Benefits.</a:t>
            </a:r>
            <a:r>
              <a:rPr lang="en-US" altLang="en-US" dirty="0"/>
              <a:t> </a:t>
            </a:r>
          </a:p>
          <a:p>
            <a:pPr eaLnBrk="1" hangingPunct="1"/>
            <a:r>
              <a:rPr lang="en-US" altLang="en-US" b="1" dirty="0" err="1"/>
              <a:t>Disabilit</a:t>
            </a:r>
            <a:r>
              <a:rPr lang="en-US" altLang="en-US" b="1" dirty="0"/>
              <a:t>.</a:t>
            </a:r>
            <a:r>
              <a:rPr lang="en-US" altLang="en-US" dirty="0"/>
              <a:t>  </a:t>
            </a:r>
          </a:p>
          <a:p>
            <a:pPr eaLnBrk="1" hangingPunct="1"/>
            <a:r>
              <a:rPr lang="en-US" altLang="en-US" b="1" dirty="0"/>
              <a:t>Education. </a:t>
            </a:r>
          </a:p>
          <a:p>
            <a:pPr eaLnBrk="1" hangingPunct="1"/>
            <a:r>
              <a:rPr lang="en-US" altLang="en-US" b="1" dirty="0"/>
              <a:t>Immigration.  </a:t>
            </a:r>
            <a:endParaRPr lang="en-US" altLang="en-US" dirty="0"/>
          </a:p>
          <a:p>
            <a:pPr eaLnBrk="1" hangingPunct="1"/>
            <a:r>
              <a:rPr lang="en-US" altLang="en-US" b="1" dirty="0"/>
              <a:t>Anti-Discrimination Work. </a:t>
            </a:r>
          </a:p>
          <a:p>
            <a:pPr eaLnBrk="1" hangingPunct="1"/>
            <a:r>
              <a:rPr lang="en-US" altLang="en-US" b="1" dirty="0"/>
              <a:t>Disaster Relief.</a:t>
            </a:r>
            <a:r>
              <a:rPr lang="en-US" altLang="en-US" dirty="0"/>
              <a:t>   </a:t>
            </a:r>
          </a:p>
          <a:p>
            <a:pPr eaLnBrk="1" hangingPunct="1"/>
            <a:r>
              <a:rPr lang="en-US" altLang="en-US" b="1" dirty="0"/>
              <a:t>Tax.</a:t>
            </a:r>
            <a:r>
              <a:rPr lang="en-US" altLang="en-US" dirty="0"/>
              <a:t>  </a:t>
            </a:r>
          </a:p>
        </p:txBody>
      </p:sp>
      <p:sp>
        <p:nvSpPr>
          <p:cNvPr id="2" name="Slide Number Placeholder 1"/>
          <p:cNvSpPr>
            <a:spLocks noGrp="1"/>
          </p:cNvSpPr>
          <p:nvPr>
            <p:ph type="sldNum" sz="quarter" idx="12"/>
          </p:nvPr>
        </p:nvSpPr>
        <p:spPr>
          <a:xfrm rot="16200000">
            <a:off x="8227377" y="5885497"/>
            <a:ext cx="1315721" cy="365125"/>
          </a:xfrm>
          <a:prstGeom prst="rect">
            <a:avLst/>
          </a:prstGeom>
        </p:spPr>
        <p:txBody>
          <a:bodyPr vert="horz" lIns="91440" tIns="45720" rIns="91440" bIns="45720" rtlCol="0" anchor="ctr"/>
          <a:lstStyle>
            <a:defPPr>
              <a:defRPr lang="en-US"/>
            </a:defPPr>
            <a:lvl1pPr marL="0" algn="l" defTabSz="457200" rtl="0" eaLnBrk="1" latinLnBrk="0" hangingPunct="1">
              <a:defRPr sz="2400" b="1"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BC6CB4-0D04-5E4B-A739-7A8559F07FE6}" type="slidenum">
              <a:rPr lang="en-US" smtClean="0"/>
              <a:pPr/>
              <a:t>5</a:t>
            </a:fld>
            <a:endParaRPr lang="en-US"/>
          </a:p>
        </p:txBody>
      </p:sp>
      <p:graphicFrame>
        <p:nvGraphicFramePr>
          <p:cNvPr id="9" name="Content Placeholder 8"/>
          <p:cNvGraphicFramePr>
            <a:graphicFrameLocks noGrp="1"/>
          </p:cNvGraphicFramePr>
          <p:nvPr>
            <p:ph idx="1"/>
          </p:nvPr>
        </p:nvGraphicFramePr>
        <p:xfrm>
          <a:off x="1981199" y="1158949"/>
          <a:ext cx="7949610" cy="4967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9387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F42E7-3259-8283-7BC8-4CF4FB645A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95992-75AB-38D8-A7D2-228D499E4095}"/>
              </a:ext>
            </a:extLst>
          </p:cNvPr>
          <p:cNvSpPr>
            <a:spLocks noGrp="1"/>
          </p:cNvSpPr>
          <p:nvPr>
            <p:ph idx="1"/>
          </p:nvPr>
        </p:nvSpPr>
        <p:spPr>
          <a:xfrm>
            <a:off x="838200" y="1439105"/>
            <a:ext cx="10274544" cy="4404501"/>
          </a:xfrm>
        </p:spPr>
        <p:txBody>
          <a:bodyPr vert="horz" lIns="91440" tIns="45720" rIns="91440" bIns="45720" rtlCol="0" anchor="t">
            <a:noAutofit/>
          </a:bodyPr>
          <a:lstStyle/>
          <a:p>
            <a:pPr marL="342900" indent="-342900">
              <a:lnSpc>
                <a:spcPts val="3000"/>
              </a:lnSpc>
              <a:spcBef>
                <a:spcPts val="0"/>
              </a:spcBef>
              <a:spcAft>
                <a:spcPct val="0"/>
              </a:spcAft>
              <a:buFont typeface="Arial,Sans-Serif"/>
              <a:buChar char="•"/>
            </a:pPr>
            <a:r>
              <a:rPr lang="en-US" sz="2800" dirty="0">
                <a:latin typeface="Arial"/>
                <a:cs typeface="Arial"/>
              </a:rPr>
              <a:t>Always ask client if they are in a safe space where they can talk privately;</a:t>
            </a:r>
          </a:p>
          <a:p>
            <a:pPr marL="342900" indent="-342900">
              <a:lnSpc>
                <a:spcPts val="3000"/>
              </a:lnSpc>
              <a:spcBef>
                <a:spcPts val="0"/>
              </a:spcBef>
              <a:spcAft>
                <a:spcPct val="0"/>
              </a:spcAft>
              <a:buFont typeface="Arial,Sans-Serif"/>
              <a:buChar char="•"/>
            </a:pPr>
            <a:r>
              <a:rPr lang="en-US" sz="2800" dirty="0">
                <a:latin typeface="Arial"/>
                <a:cs typeface="Arial"/>
              </a:rPr>
              <a:t>Discuss whether the client has access to reliable phone service or </a:t>
            </a:r>
            <a:r>
              <a:rPr lang="en-US" sz="2800" err="1">
                <a:latin typeface="Arial"/>
                <a:cs typeface="Arial"/>
              </a:rPr>
              <a:t>WiFi</a:t>
            </a:r>
            <a:r>
              <a:rPr lang="en-US" sz="2800" dirty="0">
                <a:latin typeface="Arial"/>
                <a:cs typeface="Arial"/>
              </a:rPr>
              <a:t>; </a:t>
            </a:r>
          </a:p>
          <a:p>
            <a:pPr marL="342900" indent="-342900">
              <a:lnSpc>
                <a:spcPts val="3000"/>
              </a:lnSpc>
              <a:spcBef>
                <a:spcPts val="0"/>
              </a:spcBef>
              <a:spcAft>
                <a:spcPct val="0"/>
              </a:spcAft>
              <a:buFont typeface="Arial,Sans-Serif"/>
              <a:buChar char="•"/>
            </a:pPr>
            <a:r>
              <a:rPr lang="en-US" sz="2800" dirty="0">
                <a:latin typeface="Arial"/>
                <a:cs typeface="Arial"/>
              </a:rPr>
              <a:t>Be flexible – phone calls could drop; you or the client might have to pause or end the conversation for different reasons;</a:t>
            </a:r>
          </a:p>
          <a:p>
            <a:pPr marL="342900" indent="-342900">
              <a:lnSpc>
                <a:spcPts val="3000"/>
              </a:lnSpc>
              <a:spcBef>
                <a:spcPts val="0"/>
              </a:spcBef>
              <a:spcAft>
                <a:spcPct val="0"/>
              </a:spcAft>
              <a:buFont typeface="Arial,Sans-Serif"/>
              <a:buChar char="•"/>
            </a:pPr>
            <a:r>
              <a:rPr lang="en-US" sz="2800" dirty="0">
                <a:latin typeface="Arial"/>
                <a:cs typeface="Arial"/>
              </a:rPr>
              <a:t>Establish the best method of communication early on and be mindful of client’s circumstances and offer alternatives. </a:t>
            </a:r>
          </a:p>
          <a:p>
            <a:pPr marL="285750" indent="-285750">
              <a:lnSpc>
                <a:spcPts val="3000"/>
              </a:lnSpc>
              <a:spcBef>
                <a:spcPts val="0"/>
              </a:spcBef>
              <a:spcAft>
                <a:spcPct val="0"/>
              </a:spcAft>
              <a:buFont typeface="Arial"/>
              <a:buChar char="•"/>
            </a:pPr>
            <a:endParaRPr lang="en-US" sz="2400" dirty="0">
              <a:latin typeface="Arial"/>
              <a:cs typeface="Segoe UI"/>
            </a:endParaRPr>
          </a:p>
          <a:p>
            <a:pPr marL="342900" indent="-342900">
              <a:lnSpc>
                <a:spcPct val="100000"/>
              </a:lnSpc>
              <a:spcBef>
                <a:spcPts val="600"/>
              </a:spcBef>
              <a:buFont typeface="Arial,Sans-Serif"/>
              <a:buChar char="•"/>
            </a:pPr>
            <a:endParaRPr lang="en-US" sz="2400" b="1"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D151309-21E3-75E5-1440-F80CDBF20DC7}"/>
              </a:ext>
            </a:extLst>
          </p:cNvPr>
          <p:cNvSpPr txBox="1">
            <a:spLocks/>
          </p:cNvSpPr>
          <p:nvPr/>
        </p:nvSpPr>
        <p:spPr>
          <a:xfrm>
            <a:off x="838200" y="3841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solidFill>
                <a:latin typeface="Articulat CF Medium" pitchFamily="2" charset="77"/>
                <a:ea typeface="+mj-ea"/>
                <a:cs typeface="+mj-cs"/>
              </a:defRPr>
            </a:lvl1pPr>
          </a:lstStyle>
          <a:p>
            <a:r>
              <a:rPr lang="en-US" dirty="0">
                <a:solidFill>
                  <a:schemeClr val="accent1"/>
                </a:solidFill>
                <a:latin typeface="Arial Black"/>
              </a:rPr>
              <a:t>Remote Representation Tips</a:t>
            </a:r>
            <a:endParaRPr lang="en-US" dirty="0">
              <a:solidFill>
                <a:schemeClr val="accent1"/>
              </a:solidFill>
            </a:endParaRPr>
          </a:p>
        </p:txBody>
      </p:sp>
    </p:spTree>
    <p:extLst>
      <p:ext uri="{BB962C8B-B14F-4D97-AF65-F5344CB8AC3E}">
        <p14:creationId xmlns:p14="http://schemas.microsoft.com/office/powerpoint/2010/main" val="2271175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3CA34-887E-9B11-D265-DA2E75180A12}"/>
              </a:ext>
            </a:extLst>
          </p:cNvPr>
          <p:cNvSpPr>
            <a:spLocks noGrp="1"/>
          </p:cNvSpPr>
          <p:nvPr>
            <p:ph idx="1"/>
          </p:nvPr>
        </p:nvSpPr>
        <p:spPr>
          <a:xfrm>
            <a:off x="838200" y="1439105"/>
            <a:ext cx="10274544" cy="4404501"/>
          </a:xfrm>
        </p:spPr>
        <p:txBody>
          <a:bodyPr vert="horz" lIns="91440" tIns="45720" rIns="91440" bIns="45720" rtlCol="0" anchor="t">
            <a:noAutofit/>
          </a:bodyPr>
          <a:lstStyle/>
          <a:p>
            <a:pPr marL="342900" indent="-342900">
              <a:lnSpc>
                <a:spcPct val="100000"/>
              </a:lnSpc>
              <a:spcBef>
                <a:spcPts val="600"/>
              </a:spcBef>
              <a:buFont typeface="Arial,Sans-Serif"/>
              <a:buChar char="•"/>
            </a:pPr>
            <a:r>
              <a:rPr lang="en-US" sz="2800" b="1" dirty="0">
                <a:latin typeface="Arial"/>
                <a:cs typeface="Arial"/>
              </a:rPr>
              <a:t>Introduce yourself and describe your role</a:t>
            </a:r>
          </a:p>
          <a:p>
            <a:pPr marL="1143000" lvl="1" indent="-457200">
              <a:lnSpc>
                <a:spcPct val="100000"/>
              </a:lnSpc>
            </a:pPr>
            <a:r>
              <a:rPr lang="en-US" dirty="0">
                <a:latin typeface="Arial"/>
                <a:cs typeface="Arial"/>
              </a:rPr>
              <a:t>Your role is to help the client fill out essential forms to help the family prepare for the possibility of detention or deportation. </a:t>
            </a:r>
          </a:p>
          <a:p>
            <a:pPr marL="1143000" lvl="1" indent="-457200">
              <a:lnSpc>
                <a:spcPct val="100000"/>
              </a:lnSpc>
            </a:pPr>
            <a:r>
              <a:rPr lang="en-US" dirty="0">
                <a:latin typeface="Arial"/>
                <a:cs typeface="Arial"/>
              </a:rPr>
              <a:t>Clients may not be prepared to finalize every document on the day of the clinic, and it's OK to schedule other meetings with them. </a:t>
            </a:r>
          </a:p>
          <a:p>
            <a:pPr marL="1143000" lvl="1" indent="-457200">
              <a:lnSpc>
                <a:spcPct val="100000"/>
              </a:lnSpc>
            </a:pPr>
            <a:r>
              <a:rPr lang="en-US" dirty="0">
                <a:latin typeface="Arial"/>
                <a:cs typeface="Arial"/>
              </a:rPr>
              <a:t>Be sure they understand next steps (e.g., coming into your office or locating local notaries).</a:t>
            </a:r>
            <a:endParaRPr lang="en-US"/>
          </a:p>
          <a:p>
            <a:pPr marL="228600" indent="-457200">
              <a:lnSpc>
                <a:spcPct val="100000"/>
              </a:lnSpc>
              <a:buFont typeface="Arial" panose="020B0604020202020204" pitchFamily="34" charset="0"/>
              <a:buChar char="•"/>
            </a:pPr>
            <a:r>
              <a:rPr lang="en-US" sz="2800" b="1" dirty="0">
                <a:latin typeface="Arial"/>
                <a:cs typeface="Arial"/>
              </a:rPr>
              <a:t>Set expectations</a:t>
            </a:r>
          </a:p>
          <a:p>
            <a:pPr marL="1200150" lvl="2" indent="-285750">
              <a:lnSpc>
                <a:spcPct val="100000"/>
              </a:lnSpc>
            </a:pPr>
            <a:r>
              <a:rPr lang="en-US" dirty="0">
                <a:latin typeface="Arial"/>
                <a:cs typeface="Arial"/>
              </a:rPr>
              <a:t>Explain that you are helping them with the preparation of the forms and you are not an immigration or family law attorney, but LSNYC can help connect them with someone: </a:t>
            </a:r>
          </a:p>
          <a:p>
            <a:pPr marL="1657350" lvl="3" indent="-285750">
              <a:lnSpc>
                <a:spcPct val="100000"/>
              </a:lnSpc>
            </a:pPr>
            <a:r>
              <a:rPr lang="en-US" dirty="0">
                <a:latin typeface="Arial"/>
                <a:cs typeface="Arial"/>
              </a:rPr>
              <a:t>e.g., family lawyer to discuss long term guardianship</a:t>
            </a:r>
            <a:endParaRPr lang="en-US" dirty="0">
              <a:latin typeface="Arial" panose="020B0604020202020204" pitchFamily="34" charset="0"/>
              <a:cs typeface="Arial" panose="020B0604020202020204" pitchFamily="34" charset="0"/>
            </a:endParaRPr>
          </a:p>
          <a:p>
            <a:pPr marL="1657350" lvl="3" indent="-285750">
              <a:lnSpc>
                <a:spcPct val="100000"/>
              </a:lnSpc>
            </a:pPr>
            <a:r>
              <a:rPr lang="en-US" dirty="0">
                <a:latin typeface="Arial"/>
                <a:cs typeface="Arial"/>
              </a:rPr>
              <a:t>e.g., immigration lawyer to discuss immigration relief options</a:t>
            </a:r>
            <a:endParaRPr lang="en-US" dirty="0">
              <a:latin typeface="Arial" panose="020B0604020202020204" pitchFamily="34" charset="0"/>
              <a:cs typeface="Arial" panose="020B0604020202020204" pitchFamily="34" charset="0"/>
            </a:endParaRPr>
          </a:p>
          <a:p>
            <a:pPr marL="1143000" lvl="1" indent="-457200">
              <a:lnSpc>
                <a:spcPct val="100000"/>
              </a:lnSpc>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1028700" lvl="1" indent="-342900">
              <a:lnSpc>
                <a:spcPct val="100000"/>
              </a:lnSpc>
              <a:spcBef>
                <a:spcPts val="600"/>
              </a:spcBef>
              <a:buFont typeface="Arial,Sans-Serif"/>
              <a:buChar char="•"/>
            </a:pPr>
            <a:endParaRPr lang="en-US" dirty="0">
              <a:latin typeface="Arial" panose="020B0604020202020204" pitchFamily="34" charset="0"/>
              <a:cs typeface="Arial" panose="020B0604020202020204" pitchFamily="34" charset="0"/>
            </a:endParaRPr>
          </a:p>
          <a:p>
            <a:pPr marL="342900" indent="-342900">
              <a:lnSpc>
                <a:spcPct val="100000"/>
              </a:lnSpc>
              <a:spcBef>
                <a:spcPts val="600"/>
              </a:spcBef>
              <a:buFont typeface="Arial,Sans-Serif"/>
              <a:buChar char="•"/>
            </a:pPr>
            <a:endParaRPr lang="en-US" sz="3600" dirty="0">
              <a:latin typeface="Arial" panose="020B0604020202020204" pitchFamily="34" charset="0"/>
              <a:cs typeface="Arial" panose="020B0604020202020204" pitchFamily="34" charset="0"/>
            </a:endParaRPr>
          </a:p>
          <a:p>
            <a:pPr marL="342900" indent="-342900">
              <a:lnSpc>
                <a:spcPct val="100000"/>
              </a:lnSpc>
              <a:spcBef>
                <a:spcPts val="600"/>
              </a:spcBef>
              <a:buFont typeface="Arial,Sans-Serif"/>
              <a:buChar char="•"/>
            </a:pPr>
            <a:endParaRPr lang="en-US" sz="3600" dirty="0">
              <a:latin typeface="Arial" panose="020B0604020202020204" pitchFamily="34" charset="0"/>
              <a:cs typeface="Arial" panose="020B0604020202020204" pitchFamily="34" charset="0"/>
            </a:endParaRPr>
          </a:p>
          <a:p>
            <a:pPr marL="342900" indent="-342900">
              <a:lnSpc>
                <a:spcPct val="100000"/>
              </a:lnSpc>
              <a:spcBef>
                <a:spcPts val="600"/>
              </a:spcBef>
              <a:buFont typeface="Arial,Sans-Serif"/>
              <a:buChar char="•"/>
            </a:pPr>
            <a:endParaRPr lang="en-US" sz="3600" dirty="0">
              <a:latin typeface="Arial" panose="020B0604020202020204" pitchFamily="34" charset="0"/>
              <a:cs typeface="Arial" panose="020B0604020202020204" pitchFamily="34" charset="0"/>
            </a:endParaRPr>
          </a:p>
          <a:p>
            <a:pPr marL="342900" indent="-342900">
              <a:lnSpc>
                <a:spcPct val="100000"/>
              </a:lnSpc>
              <a:spcBef>
                <a:spcPts val="600"/>
              </a:spcBef>
              <a:buFont typeface="Arial,Sans-Serif"/>
              <a:buChar char="•"/>
            </a:pPr>
            <a:endParaRPr lang="en-US" sz="3600" dirty="0">
              <a:latin typeface="Arial" panose="020B0604020202020204" pitchFamily="34" charset="0"/>
              <a:cs typeface="Arial" panose="020B0604020202020204" pitchFamily="34" charset="0"/>
            </a:endParaRPr>
          </a:p>
          <a:p>
            <a:pPr>
              <a:lnSpc>
                <a:spcPct val="100000"/>
              </a:lnSpc>
              <a:spcBef>
                <a:spcPts val="600"/>
              </a:spcBef>
            </a:pPr>
            <a:endParaRPr lang="en-US" sz="2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59F7ECA-A5AC-92A1-3B4C-14B102A55C0C}"/>
              </a:ext>
            </a:extLst>
          </p:cNvPr>
          <p:cNvSpPr txBox="1">
            <a:spLocks/>
          </p:cNvSpPr>
          <p:nvPr/>
        </p:nvSpPr>
        <p:spPr>
          <a:xfrm>
            <a:off x="838200" y="3841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solidFill>
                <a:latin typeface="Articulat CF Medium" pitchFamily="2" charset="77"/>
                <a:ea typeface="+mj-ea"/>
                <a:cs typeface="+mj-cs"/>
              </a:defRPr>
            </a:lvl1pPr>
          </a:lstStyle>
          <a:p>
            <a:r>
              <a:rPr lang="en-US" dirty="0">
                <a:solidFill>
                  <a:schemeClr val="accent1"/>
                </a:solidFill>
                <a:latin typeface="Arial Black"/>
              </a:rPr>
              <a:t>Setting Expectations </a:t>
            </a:r>
            <a:endParaRPr lang="en-US" dirty="0">
              <a:solidFill>
                <a:schemeClr val="accent1"/>
              </a:solidFill>
            </a:endParaRPr>
          </a:p>
        </p:txBody>
      </p:sp>
    </p:spTree>
    <p:extLst>
      <p:ext uri="{BB962C8B-B14F-4D97-AF65-F5344CB8AC3E}">
        <p14:creationId xmlns:p14="http://schemas.microsoft.com/office/powerpoint/2010/main" val="1607916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874C8-7D12-B523-061C-13BD3363E092}"/>
              </a:ext>
            </a:extLst>
          </p:cNvPr>
          <p:cNvSpPr>
            <a:spLocks noGrp="1"/>
          </p:cNvSpPr>
          <p:nvPr>
            <p:ph idx="1"/>
          </p:nvPr>
        </p:nvSpPr>
        <p:spPr>
          <a:xfrm>
            <a:off x="-536" y="1118764"/>
            <a:ext cx="11850143" cy="4616136"/>
          </a:xfrm>
        </p:spPr>
        <p:txBody>
          <a:bodyPr vert="horz" lIns="91440" tIns="45720" rIns="91440" bIns="45720" rtlCol="0" anchor="t">
            <a:noAutofit/>
          </a:bodyPr>
          <a:lstStyle/>
          <a:p>
            <a:pPr lvl="1">
              <a:lnSpc>
                <a:spcPct val="100000"/>
              </a:lnSpc>
            </a:pPr>
            <a:endParaRPr lang="en-US" sz="2400" dirty="0">
              <a:latin typeface="Arial" panose="020B0604020202020204" pitchFamily="34" charset="0"/>
              <a:cs typeface="Arial" panose="020B0604020202020204" pitchFamily="34" charset="0"/>
            </a:endParaRPr>
          </a:p>
          <a:p>
            <a:pPr marL="1143000" lvl="1" indent="-342900">
              <a:lnSpc>
                <a:spcPct val="100000"/>
              </a:lnSpc>
            </a:pPr>
            <a:r>
              <a:rPr lang="en-US" sz="2400" dirty="0">
                <a:latin typeface="Arial"/>
                <a:cs typeface="Arial"/>
              </a:rPr>
              <a:t>Acknowledge how difficult these conversations are.</a:t>
            </a:r>
          </a:p>
          <a:p>
            <a:pPr marL="1143000" lvl="1" indent="-342900">
              <a:lnSpc>
                <a:spcPct val="100000"/>
              </a:lnSpc>
            </a:pPr>
            <a:r>
              <a:rPr lang="en-US" sz="2400" dirty="0">
                <a:latin typeface="Arial"/>
                <a:cs typeface="Arial"/>
              </a:rPr>
              <a:t>Acknowledge the unprecedented level of immigration enforcement and how it may be impacting our clients. </a:t>
            </a:r>
            <a:endParaRPr lang="en-US" sz="2400"/>
          </a:p>
          <a:p>
            <a:pPr marL="1143000" lvl="1" indent="-342900">
              <a:lnSpc>
                <a:spcPct val="100000"/>
              </a:lnSpc>
            </a:pPr>
            <a:r>
              <a:rPr lang="en-US" sz="2400" dirty="0">
                <a:latin typeface="Arial"/>
                <a:cs typeface="Arial"/>
              </a:rPr>
              <a:t>Be empathetic and take your time listening to the clients' situations and worries. </a:t>
            </a:r>
            <a:endParaRPr lang="en-US" sz="2400"/>
          </a:p>
          <a:p>
            <a:pPr marL="1143000" lvl="1" indent="-342900">
              <a:lnSpc>
                <a:spcPct val="100000"/>
              </a:lnSpc>
            </a:pPr>
            <a:r>
              <a:rPr lang="en-US" sz="2400" dirty="0">
                <a:latin typeface="Arial"/>
                <a:cs typeface="Arial"/>
              </a:rPr>
              <a:t>Explore with the client what their goals are and discuss any preliminary concerns they have. </a:t>
            </a:r>
          </a:p>
          <a:p>
            <a:pPr marL="1143000" lvl="1" indent="-342900">
              <a:lnSpc>
                <a:spcPct val="100000"/>
              </a:lnSpc>
            </a:pPr>
            <a:r>
              <a:rPr lang="en-US" sz="2400" dirty="0">
                <a:latin typeface="Arial"/>
                <a:cs typeface="Arial"/>
              </a:rPr>
              <a:t>Once we know what the client’s goals are, we can help them select the most appropriate forms. </a:t>
            </a:r>
            <a:endParaRPr lang="en-US" sz="2400" dirty="0"/>
          </a:p>
          <a:p>
            <a:pPr marL="1143000" lvl="1" indent="-342900">
              <a:lnSpc>
                <a:spcPct val="100000"/>
              </a:lnSpc>
            </a:pPr>
            <a:r>
              <a:rPr lang="en-US" sz="2400" dirty="0">
                <a:latin typeface="Arial"/>
                <a:cs typeface="Arial"/>
              </a:rPr>
              <a:t>Keep in mind that there may be varying degrees of literacy among the clients. </a:t>
            </a:r>
          </a:p>
          <a:p>
            <a:pPr marL="1143000" lvl="1" indent="-342900">
              <a:lnSpc>
                <a:spcPct val="100000"/>
              </a:lnSpc>
            </a:pPr>
            <a:endParaRPr lang="en-US" sz="2400" dirty="0">
              <a:latin typeface="Arial" panose="020B0604020202020204" pitchFamily="34" charset="0"/>
              <a:cs typeface="Arial" panose="020B0604020202020204" pitchFamily="34" charset="0"/>
            </a:endParaRPr>
          </a:p>
          <a:p>
            <a:pPr marL="1028700" lvl="1" indent="-342900">
              <a:lnSpc>
                <a:spcPct val="100000"/>
              </a:lnSpc>
            </a:pPr>
            <a:endParaRPr lang="en-US" sz="2400" dirty="0">
              <a:latin typeface="Arial" panose="020B0604020202020204" pitchFamily="34" charset="0"/>
              <a:cs typeface="Arial" panose="020B0604020202020204" pitchFamily="34" charset="0"/>
            </a:endParaRPr>
          </a:p>
          <a:p>
            <a:pPr marL="800100" indent="-342900">
              <a:lnSpc>
                <a:spcPct val="100000"/>
              </a:lnSpc>
              <a:buChar char="•"/>
            </a:pPr>
            <a:endParaRPr lang="en-US" sz="24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019C66AB-85EF-DD5C-9303-F60FD09CC5F7}"/>
              </a:ext>
            </a:extLst>
          </p:cNvPr>
          <p:cNvSpPr>
            <a:spLocks noGrp="1"/>
          </p:cNvSpPr>
          <p:nvPr>
            <p:ph type="title"/>
          </p:nvPr>
        </p:nvSpPr>
        <p:spPr>
          <a:xfrm>
            <a:off x="838200" y="365125"/>
            <a:ext cx="10515600" cy="1325563"/>
          </a:xfrm>
        </p:spPr>
        <p:txBody>
          <a:bodyPr>
            <a:normAutofit/>
          </a:bodyPr>
          <a:lstStyle/>
          <a:p>
            <a:r>
              <a:rPr lang="en-US" sz="3200" dirty="0">
                <a:solidFill>
                  <a:schemeClr val="accent1"/>
                </a:solidFill>
                <a:latin typeface="Arial Black"/>
              </a:rPr>
              <a:t>Working with families </a:t>
            </a:r>
            <a:endParaRPr lang="en-US" dirty="0">
              <a:solidFill>
                <a:schemeClr val="accent1"/>
              </a:solidFill>
            </a:endParaRPr>
          </a:p>
        </p:txBody>
      </p:sp>
    </p:spTree>
    <p:extLst>
      <p:ext uri="{BB962C8B-B14F-4D97-AF65-F5344CB8AC3E}">
        <p14:creationId xmlns:p14="http://schemas.microsoft.com/office/powerpoint/2010/main" val="3094454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3C736-6C78-E37F-4FFD-9B67A0847A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52F3A-4140-FB9E-06D5-B12E7AB0262F}"/>
              </a:ext>
            </a:extLst>
          </p:cNvPr>
          <p:cNvSpPr>
            <a:spLocks noGrp="1"/>
          </p:cNvSpPr>
          <p:nvPr>
            <p:ph idx="1"/>
          </p:nvPr>
        </p:nvSpPr>
        <p:spPr/>
        <p:txBody>
          <a:bodyPr vert="horz" lIns="91440" tIns="45720" rIns="91440" bIns="45720" rtlCol="0" anchor="t">
            <a:normAutofit/>
          </a:bodyPr>
          <a:lstStyle/>
          <a:p>
            <a:pPr marL="457200" indent="-457200">
              <a:buChar char="•"/>
            </a:pPr>
            <a:r>
              <a:rPr lang="en-US" dirty="0">
                <a:latin typeface="Arial"/>
                <a:cs typeface="Arial"/>
              </a:rPr>
              <a:t>This may be the first time client is speaking with an attorney</a:t>
            </a:r>
            <a:endParaRPr lang="en-US" dirty="0"/>
          </a:p>
          <a:p>
            <a:pPr marL="457200" indent="-457200">
              <a:buChar char="•"/>
            </a:pPr>
            <a:r>
              <a:rPr lang="en-US" dirty="0">
                <a:latin typeface="Arial"/>
                <a:cs typeface="Arial"/>
              </a:rPr>
              <a:t>Everything you discuss with the client is confidential</a:t>
            </a:r>
            <a:endParaRPr lang="en-US"/>
          </a:p>
          <a:p>
            <a:pPr marL="457200" indent="-457200">
              <a:buChar char="•"/>
            </a:pPr>
            <a:r>
              <a:rPr lang="en-US" dirty="0">
                <a:latin typeface="Arial"/>
                <a:cs typeface="Arial"/>
              </a:rPr>
              <a:t>Remind clients that everything they say to you (and the interpreter) will be kept confidential</a:t>
            </a:r>
          </a:p>
          <a:p>
            <a:endParaRPr lang="en-US" dirty="0">
              <a:latin typeface="Arial"/>
              <a:cs typeface="Arial"/>
            </a:endParaRPr>
          </a:p>
        </p:txBody>
      </p:sp>
      <p:sp>
        <p:nvSpPr>
          <p:cNvPr id="5" name="Title 4">
            <a:extLst>
              <a:ext uri="{FF2B5EF4-FFF2-40B4-BE49-F238E27FC236}">
                <a16:creationId xmlns:a16="http://schemas.microsoft.com/office/drawing/2014/main" id="{5C2DDB6D-3ACB-61E1-191C-6863FF0A155E}"/>
              </a:ext>
            </a:extLst>
          </p:cNvPr>
          <p:cNvSpPr>
            <a:spLocks noGrp="1"/>
          </p:cNvSpPr>
          <p:nvPr>
            <p:ph type="title"/>
          </p:nvPr>
        </p:nvSpPr>
        <p:spPr>
          <a:xfrm>
            <a:off x="838200" y="365125"/>
            <a:ext cx="10515600" cy="1325563"/>
          </a:xfrm>
        </p:spPr>
        <p:txBody>
          <a:bodyPr>
            <a:normAutofit/>
          </a:bodyPr>
          <a:lstStyle/>
          <a:p>
            <a:r>
              <a:rPr lang="en-US" sz="3200" dirty="0">
                <a:solidFill>
                  <a:schemeClr val="accent1"/>
                </a:solidFill>
                <a:latin typeface="Arial Black"/>
              </a:rPr>
              <a:t>Confidentiality</a:t>
            </a:r>
            <a:endParaRPr lang="en-US" dirty="0"/>
          </a:p>
        </p:txBody>
      </p:sp>
    </p:spTree>
    <p:extLst>
      <p:ext uri="{BB962C8B-B14F-4D97-AF65-F5344CB8AC3E}">
        <p14:creationId xmlns:p14="http://schemas.microsoft.com/office/powerpoint/2010/main" val="4185932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3CA34-887E-9B11-D265-DA2E75180A12}"/>
              </a:ext>
            </a:extLst>
          </p:cNvPr>
          <p:cNvSpPr>
            <a:spLocks noGrp="1"/>
          </p:cNvSpPr>
          <p:nvPr>
            <p:ph idx="1"/>
          </p:nvPr>
        </p:nvSpPr>
        <p:spPr>
          <a:xfrm>
            <a:off x="838200" y="1534355"/>
            <a:ext cx="10693107" cy="4404501"/>
          </a:xfrm>
        </p:spPr>
        <p:txBody>
          <a:bodyPr vert="horz" lIns="91440" tIns="45720" rIns="91440" bIns="45720" rtlCol="0" anchor="t">
            <a:noAutofit/>
          </a:bodyPr>
          <a:lstStyle/>
          <a:p>
            <a:pPr marL="342900" indent="-342900">
              <a:lnSpc>
                <a:spcPct val="90000"/>
              </a:lnSpc>
              <a:spcAft>
                <a:spcPts val="1200"/>
              </a:spcAft>
              <a:buFont typeface="Arial,Sans-Serif"/>
              <a:buChar char="•"/>
            </a:pPr>
            <a:r>
              <a:rPr lang="en-US" sz="2400" dirty="0">
                <a:latin typeface="Arial"/>
                <a:cs typeface="Arial"/>
              </a:rPr>
              <a:t>Determine whether the client requires an interpreter, and schedule for one if needed ahead of time;</a:t>
            </a:r>
          </a:p>
          <a:p>
            <a:pPr marL="342900" indent="-342900">
              <a:lnSpc>
                <a:spcPct val="90000"/>
              </a:lnSpc>
              <a:spcAft>
                <a:spcPts val="1200"/>
              </a:spcAft>
              <a:buFont typeface="Arial,Sans-Serif"/>
              <a:buChar char="•"/>
            </a:pPr>
            <a:r>
              <a:rPr lang="en-US" sz="2400" dirty="0">
                <a:latin typeface="Arial"/>
                <a:cs typeface="Arial"/>
              </a:rPr>
              <a:t>Explain the role of the interpreter to the client;</a:t>
            </a:r>
          </a:p>
          <a:p>
            <a:pPr marL="342900" indent="-342900">
              <a:lnSpc>
                <a:spcPct val="90000"/>
              </a:lnSpc>
              <a:spcAft>
                <a:spcPts val="1200"/>
              </a:spcAft>
              <a:buFont typeface="Arial,Sans-Serif"/>
              <a:buChar char="•"/>
            </a:pPr>
            <a:r>
              <a:rPr lang="en-US" sz="2400" dirty="0">
                <a:latin typeface="Arial"/>
                <a:cs typeface="Arial"/>
              </a:rPr>
              <a:t>Establish some ground rules (i.e., speaking for 1-2 sentences to allow for accurate representation, speaking in first person, avoid side conversations, etc.);</a:t>
            </a:r>
          </a:p>
          <a:p>
            <a:pPr marL="342900" indent="-342900">
              <a:lnSpc>
                <a:spcPct val="90000"/>
              </a:lnSpc>
              <a:spcAft>
                <a:spcPts val="1200"/>
              </a:spcAft>
              <a:buFont typeface="Arial,Sans-Serif"/>
              <a:buChar char="•"/>
            </a:pPr>
            <a:r>
              <a:rPr lang="en-US" sz="2400" dirty="0">
                <a:latin typeface="Arial"/>
                <a:cs typeface="Arial"/>
              </a:rPr>
              <a:t>Discuss breaks with the interpreter beforehand if a prolonged conversation is anticipated; </a:t>
            </a:r>
            <a:endParaRPr lang="en-US" sz="2400">
              <a:latin typeface="Arial"/>
              <a:cs typeface="Arial" panose="020B0604020202020204" pitchFamily="34" charset="0"/>
            </a:endParaRPr>
          </a:p>
          <a:p>
            <a:pPr marL="342900" indent="-342900">
              <a:lnSpc>
                <a:spcPct val="90000"/>
              </a:lnSpc>
              <a:spcAft>
                <a:spcPts val="1200"/>
              </a:spcAft>
              <a:buFont typeface="Arial,Sans-Serif"/>
              <a:buChar char="•"/>
            </a:pPr>
            <a:r>
              <a:rPr lang="en-US" sz="2400" dirty="0">
                <a:latin typeface="Arial"/>
                <a:cs typeface="Arial"/>
              </a:rPr>
              <a:t>Interpreters should not hesitate to ask for a pause to look up words online.</a:t>
            </a:r>
            <a:endParaRPr lang="en-US" sz="2400">
              <a:latin typeface="Arial"/>
              <a:cs typeface="Arial" panose="020B0604020202020204" pitchFamily="34" charset="0"/>
            </a:endParaRPr>
          </a:p>
          <a:p>
            <a:pPr>
              <a:lnSpc>
                <a:spcPct val="100000"/>
              </a:lnSpc>
              <a:spcBef>
                <a:spcPts val="600"/>
              </a:spcBef>
            </a:pPr>
            <a:endParaRPr lang="en-US" sz="20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59F7ECA-A5AC-92A1-3B4C-14B102A55C0C}"/>
              </a:ext>
            </a:extLst>
          </p:cNvPr>
          <p:cNvSpPr txBox="1">
            <a:spLocks/>
          </p:cNvSpPr>
          <p:nvPr/>
        </p:nvSpPr>
        <p:spPr>
          <a:xfrm>
            <a:off x="838200" y="3841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solidFill>
                <a:latin typeface="Articulat CF Medium" pitchFamily="2" charset="77"/>
                <a:ea typeface="+mj-ea"/>
                <a:cs typeface="+mj-cs"/>
              </a:defRPr>
            </a:lvl1pPr>
          </a:lstStyle>
          <a:p>
            <a:r>
              <a:rPr lang="en-US" dirty="0">
                <a:solidFill>
                  <a:schemeClr val="accent1"/>
                </a:solidFill>
                <a:latin typeface="Arial Black"/>
              </a:rPr>
              <a:t>Working with Interpreters</a:t>
            </a:r>
            <a:endParaRPr lang="en-US" dirty="0">
              <a:solidFill>
                <a:schemeClr val="accent1"/>
              </a:solidFill>
            </a:endParaRPr>
          </a:p>
        </p:txBody>
      </p:sp>
    </p:spTree>
    <p:extLst>
      <p:ext uri="{BB962C8B-B14F-4D97-AF65-F5344CB8AC3E}">
        <p14:creationId xmlns:p14="http://schemas.microsoft.com/office/powerpoint/2010/main" val="1946773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A3215-9BBE-2239-EDED-05A1578160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17C63-3BB3-F20E-FB39-4809BF7C6F4C}"/>
              </a:ext>
            </a:extLst>
          </p:cNvPr>
          <p:cNvSpPr>
            <a:spLocks noGrp="1"/>
          </p:cNvSpPr>
          <p:nvPr>
            <p:ph idx="1"/>
          </p:nvPr>
        </p:nvSpPr>
        <p:spPr>
          <a:xfrm>
            <a:off x="838200" y="1477109"/>
            <a:ext cx="11086322" cy="4586066"/>
          </a:xfrm>
        </p:spPr>
        <p:txBody>
          <a:bodyPr vert="horz" lIns="91440" tIns="45720" rIns="91440" bIns="45720" rtlCol="0" anchor="t">
            <a:normAutofit/>
          </a:bodyPr>
          <a:lstStyle/>
          <a:p>
            <a:pPr marL="457200" indent="-457200">
              <a:lnSpc>
                <a:spcPct val="100000"/>
              </a:lnSpc>
              <a:buChar char="•"/>
            </a:pPr>
            <a:r>
              <a:rPr lang="en-US" sz="2800" dirty="0">
                <a:latin typeface="Arial"/>
                <a:cs typeface="Arial"/>
              </a:rPr>
              <a:t>Notarization</a:t>
            </a:r>
            <a:endParaRPr lang="en-US" dirty="0">
              <a:latin typeface="Arial"/>
              <a:cs typeface="Arial"/>
            </a:endParaRPr>
          </a:p>
          <a:p>
            <a:pPr marL="1143000" lvl="1" indent="-457200">
              <a:lnSpc>
                <a:spcPct val="100000"/>
              </a:lnSpc>
            </a:pPr>
            <a:r>
              <a:rPr lang="en-US" sz="2400" dirty="0">
                <a:latin typeface="Arial"/>
                <a:cs typeface="Arial"/>
              </a:rPr>
              <a:t>Best to meet with client in person to notarize all of the required documents. Offer help with transportation/directions if needed. </a:t>
            </a:r>
          </a:p>
          <a:p>
            <a:pPr marL="1143000" lvl="1" indent="-457200">
              <a:lnSpc>
                <a:spcPct val="100000"/>
              </a:lnSpc>
            </a:pPr>
            <a:r>
              <a:rPr lang="en-US" sz="2400" dirty="0">
                <a:latin typeface="Arial"/>
                <a:cs typeface="Arial"/>
              </a:rPr>
              <a:t>If in person meeting is not possible, offer to look up places by their home/work to get them notarized. </a:t>
            </a:r>
          </a:p>
          <a:p>
            <a:pPr marL="457200" indent="-457200">
              <a:lnSpc>
                <a:spcPct val="100000"/>
              </a:lnSpc>
              <a:buChar char="•"/>
            </a:pPr>
            <a:r>
              <a:rPr lang="en-US" dirty="0">
                <a:latin typeface="Arial" panose="020B0604020202020204" pitchFamily="34" charset="0"/>
                <a:cs typeface="Arial" panose="020B0604020202020204" pitchFamily="34" charset="0"/>
              </a:rPr>
              <a:t>What needs to be notarized:</a:t>
            </a:r>
          </a:p>
          <a:p>
            <a:pPr marL="1143000" lvl="1" indent="-457200">
              <a:lnSpc>
                <a:spcPct val="100000"/>
              </a:lnSpc>
            </a:pPr>
            <a:r>
              <a:rPr lang="en-US" sz="2000" dirty="0">
                <a:latin typeface="Arial"/>
                <a:cs typeface="Arial"/>
              </a:rPr>
              <a:t>Document F: Consent for minor children to travel</a:t>
            </a:r>
          </a:p>
          <a:p>
            <a:pPr marL="1143000" lvl="1" indent="-457200">
              <a:lnSpc>
                <a:spcPct val="100000"/>
              </a:lnSpc>
            </a:pPr>
            <a:r>
              <a:rPr lang="en-US" sz="2000" dirty="0">
                <a:latin typeface="Arial"/>
                <a:cs typeface="Arial"/>
              </a:rPr>
              <a:t>Document H: Parental relationship form OCFS 4940 (can be notarized later)</a:t>
            </a:r>
          </a:p>
          <a:p>
            <a:pPr marL="1143000" lvl="1" indent="-457200">
              <a:lnSpc>
                <a:spcPct val="100000"/>
              </a:lnSpc>
            </a:pPr>
            <a:r>
              <a:rPr lang="en-US" sz="2000" dirty="0">
                <a:latin typeface="Arial"/>
                <a:cs typeface="Arial"/>
              </a:rPr>
              <a:t>Document J: NY Power of Attorney form</a:t>
            </a:r>
          </a:p>
          <a:p>
            <a:pPr>
              <a:lnSpc>
                <a:spcPct val="100000"/>
              </a:lnSpc>
            </a:pPr>
            <a:endParaRPr lang="en-US" dirty="0">
              <a:latin typeface="Arial" panose="020B0604020202020204" pitchFamily="34" charset="0"/>
              <a:cs typeface="Arial" panose="020B0604020202020204" pitchFamily="34" charset="0"/>
            </a:endParaRPr>
          </a:p>
          <a:p>
            <a:pPr lvl="1" indent="0">
              <a:lnSpc>
                <a:spcPct val="100000"/>
              </a:lnSpc>
              <a:buNone/>
            </a:pPr>
            <a:endParaRPr lang="en-US" dirty="0">
              <a:latin typeface="Arial" panose="020B0604020202020204" pitchFamily="34" charset="0"/>
              <a:cs typeface="Arial" panose="020B0604020202020204" pitchFamily="34" charset="0"/>
            </a:endParaRPr>
          </a:p>
          <a:p>
            <a:pPr marL="1143000" lvl="1" indent="-457200">
              <a:lnSpc>
                <a:spcPct val="100000"/>
              </a:lnSpc>
            </a:pPr>
            <a:endParaRPr lang="en-US"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55AB4A1B-4732-8642-E12D-38FCC5B7B225}"/>
              </a:ext>
            </a:extLst>
          </p:cNvPr>
          <p:cNvSpPr>
            <a:spLocks noGrp="1"/>
          </p:cNvSpPr>
          <p:nvPr>
            <p:ph type="title"/>
          </p:nvPr>
        </p:nvSpPr>
        <p:spPr>
          <a:xfrm>
            <a:off x="838200" y="365125"/>
            <a:ext cx="10515600" cy="1325563"/>
          </a:xfrm>
        </p:spPr>
        <p:txBody>
          <a:bodyPr>
            <a:normAutofit/>
          </a:bodyPr>
          <a:lstStyle/>
          <a:p>
            <a:r>
              <a:rPr lang="en-US" sz="3200" dirty="0">
                <a:solidFill>
                  <a:schemeClr val="accent1"/>
                </a:solidFill>
                <a:latin typeface="Arial Black"/>
              </a:rPr>
              <a:t>Notaries</a:t>
            </a:r>
            <a:endParaRPr lang="en-US" dirty="0"/>
          </a:p>
        </p:txBody>
      </p:sp>
    </p:spTree>
    <p:extLst>
      <p:ext uri="{BB962C8B-B14F-4D97-AF65-F5344CB8AC3E}">
        <p14:creationId xmlns:p14="http://schemas.microsoft.com/office/powerpoint/2010/main" val="8107765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37B5A-3FFB-8C09-3FF6-79C968C928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CDF955-E21F-695F-73F1-E261A62636C8}"/>
              </a:ext>
            </a:extLst>
          </p:cNvPr>
          <p:cNvSpPr>
            <a:spLocks noGrp="1"/>
          </p:cNvSpPr>
          <p:nvPr>
            <p:ph idx="1"/>
          </p:nvPr>
        </p:nvSpPr>
        <p:spPr>
          <a:xfrm>
            <a:off x="838200" y="1477109"/>
            <a:ext cx="11086322" cy="4586066"/>
          </a:xfrm>
        </p:spPr>
        <p:txBody>
          <a:bodyPr vert="horz" lIns="91440" tIns="45720" rIns="91440" bIns="45720" rtlCol="0" anchor="t">
            <a:normAutofit/>
          </a:bodyPr>
          <a:lstStyle/>
          <a:p>
            <a:pPr marL="457200" indent="-457200">
              <a:lnSpc>
                <a:spcPct val="100000"/>
              </a:lnSpc>
              <a:buChar char="•"/>
            </a:pPr>
            <a:r>
              <a:rPr lang="en-US" sz="2800" dirty="0">
                <a:latin typeface="Arial"/>
                <a:cs typeface="Arial"/>
              </a:rPr>
              <a:t>Please review roadmap on your own – checklist of everything we've covered.</a:t>
            </a:r>
            <a:endParaRPr lang="en-US" dirty="0">
              <a:latin typeface="Arial"/>
              <a:cs typeface="Arial"/>
            </a:endParaRPr>
          </a:p>
          <a:p>
            <a:pPr marL="457200" indent="-457200">
              <a:lnSpc>
                <a:spcPct val="100000"/>
              </a:lnSpc>
              <a:buChar char="•"/>
            </a:pPr>
            <a:r>
              <a:rPr lang="en-US" sz="2800" dirty="0">
                <a:latin typeface="Arial"/>
                <a:cs typeface="Arial"/>
              </a:rPr>
              <a:t>Provide client with the "Checklist and Client Resources", available </a:t>
            </a:r>
            <a:r>
              <a:rPr lang="en-US" sz="2800">
                <a:latin typeface="Arial"/>
                <a:cs typeface="Arial"/>
              </a:rPr>
              <a:t>in English or Spanish, and any other documents (A to J).</a:t>
            </a:r>
            <a:endParaRPr lang="en-US" sz="2800" dirty="0">
              <a:latin typeface="Arial" panose="020B0604020202020204" pitchFamily="34" charset="0"/>
              <a:cs typeface="Arial" panose="020B0604020202020204" pitchFamily="34" charset="0"/>
            </a:endParaRPr>
          </a:p>
          <a:p>
            <a:pPr marL="457200" indent="-457200">
              <a:lnSpc>
                <a:spcPct val="100000"/>
              </a:lnSpc>
              <a:buChar char="•"/>
            </a:pPr>
            <a:r>
              <a:rPr lang="en-US" sz="2800" dirty="0">
                <a:latin typeface="Arial"/>
                <a:cs typeface="Arial"/>
              </a:rPr>
              <a:t>LSNYC is here to answer any of your or your client's questions. Contact your case mentor! </a:t>
            </a:r>
            <a:endParaRPr lang="en-US" sz="2800">
              <a:latin typeface="Arial" panose="020B0604020202020204" pitchFamily="34" charset="0"/>
              <a:cs typeface="Arial" panose="020B0604020202020204" pitchFamily="34" charset="0"/>
            </a:endParaRPr>
          </a:p>
          <a:p>
            <a:pPr indent="0">
              <a:lnSpc>
                <a:spcPct val="100000"/>
              </a:lnSpc>
              <a:buNone/>
            </a:pPr>
            <a:endParaRPr lang="en-US" dirty="0">
              <a:latin typeface="Arial" panose="020B0604020202020204" pitchFamily="34" charset="0"/>
              <a:cs typeface="Arial" panose="020B0604020202020204" pitchFamily="34" charset="0"/>
            </a:endParaRPr>
          </a:p>
          <a:p>
            <a:pPr lvl="1" indent="0">
              <a:lnSpc>
                <a:spcPct val="100000"/>
              </a:lnSpc>
              <a:buNone/>
            </a:pPr>
            <a:endParaRPr lang="en-US" dirty="0">
              <a:latin typeface="Arial" panose="020B0604020202020204" pitchFamily="34" charset="0"/>
              <a:cs typeface="Arial" panose="020B0604020202020204" pitchFamily="34" charset="0"/>
            </a:endParaRPr>
          </a:p>
          <a:p>
            <a:pPr marL="1143000" lvl="1" indent="-457200">
              <a:lnSpc>
                <a:spcPct val="100000"/>
              </a:lnSpc>
            </a:pPr>
            <a:endParaRPr lang="en-US"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AF6D6FB-EB98-D74C-36F4-265B99DE3C6F}"/>
              </a:ext>
            </a:extLst>
          </p:cNvPr>
          <p:cNvSpPr>
            <a:spLocks noGrp="1"/>
          </p:cNvSpPr>
          <p:nvPr>
            <p:ph type="title"/>
          </p:nvPr>
        </p:nvSpPr>
        <p:spPr>
          <a:xfrm>
            <a:off x="838200" y="365125"/>
            <a:ext cx="10515600" cy="1325563"/>
          </a:xfrm>
        </p:spPr>
        <p:txBody>
          <a:bodyPr>
            <a:normAutofit/>
          </a:bodyPr>
          <a:lstStyle/>
          <a:p>
            <a:r>
              <a:rPr lang="en-US" sz="3200" dirty="0">
                <a:solidFill>
                  <a:schemeClr val="accent1"/>
                </a:solidFill>
                <a:latin typeface="Arial Black"/>
              </a:rPr>
              <a:t>Roadmap and Resources</a:t>
            </a:r>
            <a:endParaRPr lang="en-US" dirty="0">
              <a:solidFill>
                <a:schemeClr val="accent1"/>
              </a:solidFill>
            </a:endParaRPr>
          </a:p>
        </p:txBody>
      </p:sp>
    </p:spTree>
    <p:extLst>
      <p:ext uri="{BB962C8B-B14F-4D97-AF65-F5344CB8AC3E}">
        <p14:creationId xmlns:p14="http://schemas.microsoft.com/office/powerpoint/2010/main" val="16183375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A0F1-ECEF-417B-8D19-0C14714D84C0}"/>
              </a:ext>
            </a:extLst>
          </p:cNvPr>
          <p:cNvSpPr>
            <a:spLocks noGrp="1"/>
          </p:cNvSpPr>
          <p:nvPr>
            <p:ph type="title"/>
          </p:nvPr>
        </p:nvSpPr>
        <p:spPr>
          <a:xfrm>
            <a:off x="831850" y="1709739"/>
            <a:ext cx="10515600" cy="1475913"/>
          </a:xfrm>
        </p:spPr>
        <p:txBody>
          <a:bodyPr>
            <a:noAutofit/>
          </a:bodyPr>
          <a:lstStyle/>
          <a:p>
            <a:pPr algn="ctr"/>
            <a:r>
              <a:rPr lang="en-US" sz="5400" b="1" dirty="0">
                <a:solidFill>
                  <a:schemeClr val="accent1"/>
                </a:solidFill>
                <a:latin typeface="Arial Black"/>
              </a:rPr>
              <a:t>Questions? </a:t>
            </a:r>
            <a:endParaRPr lang="en-US" sz="5400" b="1">
              <a:solidFill>
                <a:schemeClr val="accent1"/>
              </a:solidFill>
              <a:latin typeface="Arial Black"/>
            </a:endParaRPr>
          </a:p>
        </p:txBody>
      </p:sp>
    </p:spTree>
    <p:extLst>
      <p:ext uri="{BB962C8B-B14F-4D97-AF65-F5344CB8AC3E}">
        <p14:creationId xmlns:p14="http://schemas.microsoft.com/office/powerpoint/2010/main" val="749100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519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861E-061E-7E0E-09D7-7BADFCECB88F}"/>
              </a:ext>
            </a:extLst>
          </p:cNvPr>
          <p:cNvSpPr>
            <a:spLocks noGrp="1"/>
          </p:cNvSpPr>
          <p:nvPr>
            <p:ph type="title"/>
          </p:nvPr>
        </p:nvSpPr>
        <p:spPr/>
        <p:txBody>
          <a:bodyPr/>
          <a:lstStyle/>
          <a:p>
            <a:r>
              <a:rPr lang="en-US" dirty="0">
                <a:latin typeface="Arial Black"/>
                <a:cs typeface="Arial"/>
              </a:rPr>
              <a:t>OUR CLIENTS</a:t>
            </a:r>
          </a:p>
        </p:txBody>
      </p:sp>
      <p:graphicFrame>
        <p:nvGraphicFramePr>
          <p:cNvPr id="4" name="Content Placeholder 5">
            <a:extLst>
              <a:ext uri="{FF2B5EF4-FFF2-40B4-BE49-F238E27FC236}">
                <a16:creationId xmlns:a16="http://schemas.microsoft.com/office/drawing/2014/main" id="{8AF743A3-834C-23F9-E207-EED13A2953D0}"/>
              </a:ext>
            </a:extLst>
          </p:cNvPr>
          <p:cNvGraphicFramePr>
            <a:graphicFrameLocks/>
          </p:cNvGraphicFramePr>
          <p:nvPr/>
        </p:nvGraphicFramePr>
        <p:xfrm>
          <a:off x="1754105" y="1690688"/>
          <a:ext cx="7131132" cy="3805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2BDBD28C-2139-DF9A-D2FC-72BE0039003A}"/>
              </a:ext>
            </a:extLst>
          </p:cNvPr>
          <p:cNvSpPr txBox="1">
            <a:spLocks/>
          </p:cNvSpPr>
          <p:nvPr/>
        </p:nvSpPr>
        <p:spPr>
          <a:xfrm rot="16200000">
            <a:off x="8227377" y="5885497"/>
            <a:ext cx="131572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54A14E-2E85-B44C-B15E-AA51F5D6BF18}" type="slidenum">
              <a:rPr lang="en-US" smtClean="0"/>
              <a:pPr/>
              <a:t>6</a:t>
            </a:fld>
            <a:endParaRPr lang="en-US"/>
          </a:p>
        </p:txBody>
      </p:sp>
    </p:spTree>
    <p:extLst>
      <p:ext uri="{BB962C8B-B14F-4D97-AF65-F5344CB8AC3E}">
        <p14:creationId xmlns:p14="http://schemas.microsoft.com/office/powerpoint/2010/main" val="392669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0262-B570-B97B-E660-70D46A2D59F9}"/>
              </a:ext>
            </a:extLst>
          </p:cNvPr>
          <p:cNvSpPr>
            <a:spLocks noGrp="1"/>
          </p:cNvSpPr>
          <p:nvPr>
            <p:ph type="title"/>
          </p:nvPr>
        </p:nvSpPr>
        <p:spPr>
          <a:xfrm>
            <a:off x="838200" y="365125"/>
            <a:ext cx="10515600" cy="1325563"/>
          </a:xfrm>
        </p:spPr>
        <p:txBody>
          <a:bodyPr anchor="ctr">
            <a:normAutofit/>
          </a:bodyPr>
          <a:lstStyle/>
          <a:p>
            <a:r>
              <a:rPr lang="en-US" dirty="0">
                <a:latin typeface="Arial Black"/>
                <a:cs typeface="Arial"/>
              </a:rPr>
              <a:t>Our pro bono work by the numbers</a:t>
            </a:r>
            <a:endParaRPr lang="en-US" b="1" dirty="0">
              <a:latin typeface="Arial Black"/>
              <a:cs typeface="Arial"/>
            </a:endParaRPr>
          </a:p>
        </p:txBody>
      </p:sp>
      <p:graphicFrame>
        <p:nvGraphicFramePr>
          <p:cNvPr id="7" name="Content Placeholder 2">
            <a:extLst>
              <a:ext uri="{FF2B5EF4-FFF2-40B4-BE49-F238E27FC236}">
                <a16:creationId xmlns:a16="http://schemas.microsoft.com/office/drawing/2014/main" id="{9DC5B0FF-9F9A-BC27-9323-BA5086E63F0A}"/>
              </a:ext>
            </a:extLst>
          </p:cNvPr>
          <p:cNvGraphicFramePr>
            <a:graphicFrameLocks noGrp="1"/>
          </p:cNvGraphicFramePr>
          <p:nvPr>
            <p:ph idx="1"/>
          </p:nvPr>
        </p:nvGraphicFramePr>
        <p:xfrm>
          <a:off x="838200" y="1825626"/>
          <a:ext cx="7787587" cy="3951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470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256D8-CE14-4F3F-BE4F-298FEC6865D3}"/>
              </a:ext>
            </a:extLst>
          </p:cNvPr>
          <p:cNvSpPr>
            <a:spLocks noGrp="1"/>
          </p:cNvSpPr>
          <p:nvPr>
            <p:ph type="title"/>
          </p:nvPr>
        </p:nvSpPr>
        <p:spPr>
          <a:xfrm>
            <a:off x="838200" y="601197"/>
            <a:ext cx="10515600" cy="942467"/>
          </a:xfrm>
        </p:spPr>
        <p:txBody>
          <a:bodyPr/>
          <a:lstStyle/>
          <a:p>
            <a:r>
              <a:rPr lang="en-US" dirty="0">
                <a:solidFill>
                  <a:schemeClr val="accent1"/>
                </a:solidFill>
                <a:latin typeface="Arial Black"/>
              </a:rPr>
              <a:t>Clinic Agenda</a:t>
            </a:r>
            <a:endParaRPr lang="en-US">
              <a:solidFill>
                <a:schemeClr val="accent1"/>
              </a:solidFill>
              <a:latin typeface="Arial Black"/>
            </a:endParaRPr>
          </a:p>
        </p:txBody>
      </p:sp>
      <p:sp>
        <p:nvSpPr>
          <p:cNvPr id="6" name="Content Placeholder 5">
            <a:extLst>
              <a:ext uri="{FF2B5EF4-FFF2-40B4-BE49-F238E27FC236}">
                <a16:creationId xmlns:a16="http://schemas.microsoft.com/office/drawing/2014/main" id="{AD18D4D4-BD78-45E1-8E8A-7F26DA300478}"/>
              </a:ext>
            </a:extLst>
          </p:cNvPr>
          <p:cNvSpPr>
            <a:spLocks noGrp="1"/>
          </p:cNvSpPr>
          <p:nvPr>
            <p:ph idx="1"/>
          </p:nvPr>
        </p:nvSpPr>
        <p:spPr>
          <a:xfrm>
            <a:off x="838200" y="1543664"/>
            <a:ext cx="10813026" cy="4235344"/>
          </a:xfrm>
        </p:spPr>
        <p:txBody>
          <a:bodyPr vert="horz" lIns="91440" tIns="45720" rIns="91440" bIns="45720" rtlCol="0" anchor="t">
            <a:noAutofit/>
          </a:bodyPr>
          <a:lstStyle/>
          <a:p>
            <a:pPr marL="514350" indent="-514350">
              <a:lnSpc>
                <a:spcPct val="100000"/>
              </a:lnSpc>
              <a:spcBef>
                <a:spcPts val="0"/>
              </a:spcBef>
              <a:spcAft>
                <a:spcPts val="600"/>
              </a:spcAft>
              <a:buFont typeface="+mj-lt"/>
              <a:buAutoNum type="arabicPeriod"/>
            </a:pPr>
            <a:r>
              <a:rPr lang="en-US" sz="2800" dirty="0">
                <a:latin typeface="Arial"/>
                <a:cs typeface="Arial"/>
              </a:rPr>
              <a:t>Importance of Family Preparedness and Goals for the Clinic</a:t>
            </a:r>
          </a:p>
          <a:p>
            <a:pPr marL="514350" indent="-514350">
              <a:lnSpc>
                <a:spcPct val="100000"/>
              </a:lnSpc>
              <a:spcBef>
                <a:spcPts val="0"/>
              </a:spcBef>
              <a:spcAft>
                <a:spcPts val="600"/>
              </a:spcAft>
              <a:buFont typeface="+mj-lt"/>
              <a:buAutoNum type="arabicPeriod"/>
            </a:pPr>
            <a:r>
              <a:rPr lang="en-US" sz="2800" dirty="0">
                <a:latin typeface="Arial"/>
                <a:cs typeface="Arial"/>
              </a:rPr>
              <a:t>Family Preparedness Documents Overview</a:t>
            </a:r>
          </a:p>
          <a:p>
            <a:pPr marL="514350" indent="-514350">
              <a:lnSpc>
                <a:spcPct val="100000"/>
              </a:lnSpc>
              <a:spcBef>
                <a:spcPts val="0"/>
              </a:spcBef>
              <a:spcAft>
                <a:spcPts val="600"/>
              </a:spcAft>
              <a:buFont typeface="+mj-lt"/>
              <a:buAutoNum type="arabicPeriod"/>
            </a:pPr>
            <a:r>
              <a:rPr lang="en-US" sz="2800" dirty="0">
                <a:latin typeface="Arial"/>
                <a:cs typeface="Arial"/>
              </a:rPr>
              <a:t>Tips for Working with our Clients and Using Interpreters</a:t>
            </a:r>
          </a:p>
        </p:txBody>
      </p:sp>
    </p:spTree>
    <p:extLst>
      <p:ext uri="{BB962C8B-B14F-4D97-AF65-F5344CB8AC3E}">
        <p14:creationId xmlns:p14="http://schemas.microsoft.com/office/powerpoint/2010/main" val="49818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01E5CF-F08F-4BD5-87F1-E18C3F677822}"/>
              </a:ext>
            </a:extLst>
          </p:cNvPr>
          <p:cNvSpPr/>
          <p:nvPr/>
        </p:nvSpPr>
        <p:spPr>
          <a:xfrm>
            <a:off x="838200" y="1825626"/>
            <a:ext cx="10515600" cy="2978150"/>
          </a:xfrm>
          <a:prstGeom prst="rect">
            <a:avLst/>
          </a:prstGeom>
          <a:ln>
            <a:solidFill>
              <a:schemeClr val="accent1"/>
            </a:solidFill>
          </a:ln>
        </p:spPr>
        <p:txBody>
          <a:bodyPr vert="horz" lIns="91440" tIns="45720" rIns="91440" bIns="45720" rtlCol="0" anchor="t">
            <a:normAutofit/>
          </a:bodyPr>
          <a:lstStyle/>
          <a:p>
            <a:pPr>
              <a:lnSpc>
                <a:spcPts val="5000"/>
              </a:lnSpc>
              <a:spcBef>
                <a:spcPts val="1000"/>
              </a:spcBef>
            </a:pPr>
            <a:r>
              <a:rPr lang="en-US" altLang="en-US" sz="3200" b="1" i="0" kern="1200" dirty="0">
                <a:solidFill>
                  <a:schemeClr val="accent1">
                    <a:lumMod val="50000"/>
                  </a:schemeClr>
                </a:solidFill>
                <a:latin typeface="Arial Black"/>
                <a:ea typeface="Inter" panose="02000503000000020004" pitchFamily="2" charset="0"/>
                <a:cs typeface="Arial"/>
              </a:rPr>
              <a:t>PART I</a:t>
            </a:r>
            <a:endParaRPr lang="en-US" sz="3200" b="1" dirty="0">
              <a:solidFill>
                <a:schemeClr val="accent1">
                  <a:lumMod val="50000"/>
                </a:schemeClr>
              </a:solidFill>
              <a:latin typeface="Arial Black"/>
              <a:cs typeface="Arial"/>
            </a:endParaRPr>
          </a:p>
          <a:p>
            <a:pPr>
              <a:lnSpc>
                <a:spcPts val="5000"/>
              </a:lnSpc>
              <a:spcBef>
                <a:spcPts val="1000"/>
              </a:spcBef>
            </a:pPr>
            <a:r>
              <a:rPr lang="en-US" sz="3200" b="1" dirty="0">
                <a:latin typeface="Arial Black"/>
                <a:ea typeface="Inter" panose="02000503000000020004" pitchFamily="2" charset="0"/>
                <a:cs typeface="Arial"/>
              </a:rPr>
              <a:t>Introduction: Importance of Family Preparedness and Goals for the Clinic</a:t>
            </a:r>
            <a:endParaRPr lang="en-US" sz="3200" b="1">
              <a:latin typeface="Arial Black"/>
            </a:endParaRPr>
          </a:p>
          <a:p>
            <a:pPr>
              <a:lnSpc>
                <a:spcPts val="5000"/>
              </a:lnSpc>
              <a:spcBef>
                <a:spcPts val="1000"/>
              </a:spcBef>
            </a:pPr>
            <a:endParaRPr lang="en-US" altLang="en-US" sz="4000" b="1" i="0" kern="1200" dirty="0">
              <a:latin typeface="Articulat CF Medium" pitchFamily="2" charset="77"/>
              <a:ea typeface="Inter" panose="02000503000000020004" pitchFamily="2" charset="0"/>
            </a:endParaRPr>
          </a:p>
        </p:txBody>
      </p:sp>
    </p:spTree>
    <p:extLst>
      <p:ext uri="{BB962C8B-B14F-4D97-AF65-F5344CB8AC3E}">
        <p14:creationId xmlns:p14="http://schemas.microsoft.com/office/powerpoint/2010/main" val="3128592249"/>
      </p:ext>
    </p:extLst>
  </p:cSld>
  <p:clrMapOvr>
    <a:masterClrMapping/>
  </p:clrMapOvr>
</p:sld>
</file>

<file path=ppt/theme/theme1.xml><?xml version="1.0" encoding="utf-8"?>
<a:theme xmlns:a="http://schemas.openxmlformats.org/drawingml/2006/main" name="Office Theme">
  <a:themeElements>
    <a:clrScheme name="Legal Services Brand">
      <a:dk1>
        <a:srgbClr val="000000"/>
      </a:dk1>
      <a:lt1>
        <a:srgbClr val="F3EADF"/>
      </a:lt1>
      <a:dk2>
        <a:srgbClr val="6B6963"/>
      </a:dk2>
      <a:lt2>
        <a:srgbClr val="FFF8F0"/>
      </a:lt2>
      <a:accent1>
        <a:srgbClr val="FF6636"/>
      </a:accent1>
      <a:accent2>
        <a:srgbClr val="FFC181"/>
      </a:accent2>
      <a:accent3>
        <a:srgbClr val="C669DF"/>
      </a:accent3>
      <a:accent4>
        <a:srgbClr val="C7E3E3"/>
      </a:accent4>
      <a:accent5>
        <a:srgbClr val="443C35"/>
      </a:accent5>
      <a:accent6>
        <a:srgbClr val="817165"/>
      </a:accent6>
      <a:hlink>
        <a:srgbClr val="5DAEB1"/>
      </a:hlink>
      <a:folHlink>
        <a:srgbClr val="C7E3E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4693</TotalTime>
  <Words>4267</Words>
  <Application>Microsoft Office PowerPoint</Application>
  <PresentationFormat>Widescreen</PresentationFormat>
  <Paragraphs>383</Paragraphs>
  <Slides>58</Slides>
  <Notes>10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Family Preparedness for Immigrant Families</vt:lpstr>
      <vt:lpstr>PowerPoint Presentation</vt:lpstr>
      <vt:lpstr>The largest civil legal services organization in the U.S. </vt:lpstr>
      <vt:lpstr>LEGAL SERVICES NYC</vt:lpstr>
      <vt:lpstr>PROGRAM AREAS</vt:lpstr>
      <vt:lpstr>OUR CLIENTS</vt:lpstr>
      <vt:lpstr>Our pro bono work by the numbers</vt:lpstr>
      <vt:lpstr>Clinic Agenda</vt:lpstr>
      <vt:lpstr>PowerPoint Presentation</vt:lpstr>
      <vt:lpstr>Importance of Emergency Preparedness Planning </vt:lpstr>
      <vt:lpstr>Importance of Emergency Preparedness Planning  </vt:lpstr>
      <vt:lpstr>Importance of Emergency Preparedness Planning  </vt:lpstr>
      <vt:lpstr>Goals for safety plan</vt:lpstr>
      <vt:lpstr>PowerPoint Presentation</vt:lpstr>
      <vt:lpstr>Overview of Documents</vt:lpstr>
      <vt:lpstr>DOCUMENT A – Creating a Safety Plan</vt:lpstr>
      <vt:lpstr>Document A – Creating a Safety Plan</vt:lpstr>
      <vt:lpstr>DOCUMENT A – Creating a Safety Plan</vt:lpstr>
      <vt:lpstr>PowerPoint Presentation</vt:lpstr>
      <vt:lpstr>DOCUMENT B – Emergency Contact Information</vt:lpstr>
      <vt:lpstr>PowerPoint Presentation</vt:lpstr>
      <vt:lpstr>DOCUMENT C – INFORMATION ABOUT CLIENT</vt:lpstr>
      <vt:lpstr>DOCUMENT C – INFORMATION ABOUT ADULT </vt:lpstr>
      <vt:lpstr>DOCUMENT D – INFORMATION ABOUT OUR CHILD(REN)</vt:lpstr>
      <vt:lpstr>PowerPoint Presentation</vt:lpstr>
      <vt:lpstr>DOCUMENT E – U.S. Passport Application</vt:lpstr>
      <vt:lpstr>DOCUMENT E – U.S. Passport Application</vt:lpstr>
      <vt:lpstr>DOCUMENT F – Consent to Travel</vt:lpstr>
      <vt:lpstr>DOCUMENT F – Consent to Travel</vt:lpstr>
      <vt:lpstr>PowerPoint Presentation</vt:lpstr>
      <vt:lpstr>DOCUMENT G – Blue Card Update</vt:lpstr>
      <vt:lpstr>PowerPoint Presentation</vt:lpstr>
      <vt:lpstr>DOCUMENT H – Designation of Person in Parental Relationship</vt:lpstr>
      <vt:lpstr>DOCUMENT H – Parental Relationship</vt:lpstr>
      <vt:lpstr>PowerPoint Presentation</vt:lpstr>
      <vt:lpstr>DOCUMENT H – Parental Relationship</vt:lpstr>
      <vt:lpstr>DOCUMENT I – Standby Guardianship</vt:lpstr>
      <vt:lpstr>DOCUMENT I – Standby Guardianship</vt:lpstr>
      <vt:lpstr>DOCUMENT I – Standby Guardianship</vt:lpstr>
      <vt:lpstr>DOCUMENT I – Standby Guardianship</vt:lpstr>
      <vt:lpstr>PowerPoint Presentation</vt:lpstr>
      <vt:lpstr>Risks of Court Involvement</vt:lpstr>
      <vt:lpstr>DESIGNATION VS. STANDBY GUARDIANSHIP</vt:lpstr>
      <vt:lpstr>PowerPoint Presentation</vt:lpstr>
      <vt:lpstr>DOCUMENT J – Power of Attorney</vt:lpstr>
      <vt:lpstr>DOCUMENT J – Power of Attorney</vt:lpstr>
      <vt:lpstr>DOCUMENT J – Power of Attorney</vt:lpstr>
      <vt:lpstr>PowerPoint Presentation</vt:lpstr>
      <vt:lpstr>PowerPoint Presentation</vt:lpstr>
      <vt:lpstr>PowerPoint Presentation</vt:lpstr>
      <vt:lpstr>PowerPoint Presentation</vt:lpstr>
      <vt:lpstr>Working with families </vt:lpstr>
      <vt:lpstr>Confidentiality</vt:lpstr>
      <vt:lpstr>PowerPoint Presentation</vt:lpstr>
      <vt:lpstr>Notaries</vt:lpstr>
      <vt:lpstr>Roadmap and Resources</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Rights: If You Encounter ICE</dc:title>
  <dc:creator>Stephanie M. Cordero</dc:creator>
  <cp:lastModifiedBy>Janice Chua</cp:lastModifiedBy>
  <cp:revision>1467</cp:revision>
  <cp:lastPrinted>2025-03-11T21:39:03Z</cp:lastPrinted>
  <dcterms:created xsi:type="dcterms:W3CDTF">2025-01-28T18:04:59Z</dcterms:created>
  <dcterms:modified xsi:type="dcterms:W3CDTF">2026-01-29T03:02:27Z</dcterms:modified>
</cp:coreProperties>
</file>