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23_B464C008.xml" ContentType="application/vnd.ms-powerpoint.comments+xml"/>
  <Override PartName="/ppt/comments/modernComment_1B2_D23802D3.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85" r:id="rId5"/>
    <p:sldId id="288" r:id="rId6"/>
    <p:sldId id="471" r:id="rId7"/>
    <p:sldId id="473" r:id="rId8"/>
    <p:sldId id="289" r:id="rId9"/>
    <p:sldId id="472" r:id="rId10"/>
    <p:sldId id="474" r:id="rId11"/>
    <p:sldId id="291" r:id="rId12"/>
    <p:sldId id="451" r:id="rId13"/>
    <p:sldId id="421" r:id="rId14"/>
    <p:sldId id="448" r:id="rId15"/>
    <p:sldId id="447" r:id="rId16"/>
    <p:sldId id="449" r:id="rId17"/>
    <p:sldId id="442" r:id="rId18"/>
    <p:sldId id="444" r:id="rId19"/>
    <p:sldId id="446" r:id="rId20"/>
    <p:sldId id="445" r:id="rId21"/>
    <p:sldId id="295" r:id="rId22"/>
    <p:sldId id="452" r:id="rId23"/>
    <p:sldId id="475" r:id="rId24"/>
    <p:sldId id="476" r:id="rId25"/>
    <p:sldId id="477" r:id="rId26"/>
    <p:sldId id="478" r:id="rId27"/>
    <p:sldId id="480" r:id="rId28"/>
    <p:sldId id="481" r:id="rId29"/>
    <p:sldId id="482" r:id="rId30"/>
    <p:sldId id="483" r:id="rId31"/>
    <p:sldId id="434" r:id="rId32"/>
    <p:sldId id="487" r:id="rId33"/>
    <p:sldId id="484" r:id="rId34"/>
    <p:sldId id="485" r:id="rId35"/>
    <p:sldId id="488" r:id="rId36"/>
    <p:sldId id="489" r:id="rId37"/>
    <p:sldId id="462" r:id="rId38"/>
    <p:sldId id="496" r:id="rId39"/>
    <p:sldId id="503" r:id="rId40"/>
    <p:sldId id="505" r:id="rId41"/>
    <p:sldId id="497" r:id="rId42"/>
    <p:sldId id="499" r:id="rId43"/>
    <p:sldId id="500" r:id="rId44"/>
    <p:sldId id="501" r:id="rId45"/>
    <p:sldId id="502" r:id="rId46"/>
    <p:sldId id="479" r:id="rId47"/>
    <p:sldId id="435" r:id="rId48"/>
    <p:sldId id="437" r:id="rId49"/>
    <p:sldId id="440" r:id="rId50"/>
    <p:sldId id="27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D3C6C6-CF4B-15AF-7C84-1AE0FAF93357}" name="Ana Guzina" initials="AG" userId="S::aguzina@lsnyc.org::ab4738b0-7b51-40d3-af8b-3c961191e6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E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0"/>
    <p:restoredTop sz="95897"/>
  </p:normalViewPr>
  <p:slideViewPr>
    <p:cSldViewPr snapToGrid="0" showGuides="1">
      <p:cViewPr varScale="1">
        <p:scale>
          <a:sx n="123" d="100"/>
          <a:sy n="123" d="100"/>
        </p:scale>
        <p:origin x="224" y="280"/>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omments/modernComment_123_B464C008.xml><?xml version="1.0" encoding="utf-8"?>
<p188:cmLst xmlns:a="http://schemas.openxmlformats.org/drawingml/2006/main" xmlns:r="http://schemas.openxmlformats.org/officeDocument/2006/relationships" xmlns:p188="http://schemas.microsoft.com/office/powerpoint/2018/8/main">
  <p188:cm id="{2E474A02-7655-4DA2-BCC9-1C92AF4F55A5}" authorId="{67D3C6C6-CF4B-15AF-7C84-1AE0FAF93357}" created="2025-10-03T09:52:02.178">
    <ac:txMkLst xmlns:ac="http://schemas.microsoft.com/office/drawing/2013/main/command">
      <pc:docMk xmlns:pc="http://schemas.microsoft.com/office/powerpoint/2013/main/command"/>
      <pc:sldMk xmlns:pc="http://schemas.microsoft.com/office/powerpoint/2013/main/command" cId="3026501640" sldId="291"/>
      <ac:spMk id="3" creationId="{0EBF2C85-C398-36B2-97A9-13C8FCC98BD2}"/>
      <ac:txMk cp="57">
        <ac:context len="98" hash="3050795993"/>
      </ac:txMk>
    </ac:txMkLst>
    <p188:pos x="4289195" y="2490247"/>
    <p188:txBody>
      <a:bodyPr/>
      <a:lstStyle/>
      <a:p>
        <a:r>
          <a:rPr lang="en-US"/>
          <a:t>I would do "Review Road" instead and walk them through that document since it includes everything they need to know.</a:t>
        </a:r>
      </a:p>
    </p188:txBody>
  </p188:cm>
</p188:cmLst>
</file>

<file path=ppt/comments/modernComment_1B2_D23802D3.xml><?xml version="1.0" encoding="utf-8"?>
<p188:cmLst xmlns:a="http://schemas.openxmlformats.org/drawingml/2006/main" xmlns:r="http://schemas.openxmlformats.org/officeDocument/2006/relationships" xmlns:p188="http://schemas.microsoft.com/office/powerpoint/2018/8/main">
  <p188:cm id="{726DB66A-552E-426F-9391-D7DE74E42129}" authorId="{67D3C6C6-CF4B-15AF-7C84-1AE0FAF93357}" created="2025-10-03T09:26:28.365">
    <ac:txMkLst xmlns:ac="http://schemas.microsoft.com/office/drawing/2013/main/command">
      <pc:docMk xmlns:pc="http://schemas.microsoft.com/office/powerpoint/2013/main/command"/>
      <pc:sldMk xmlns:pc="http://schemas.microsoft.com/office/powerpoint/2013/main/command" cId="3526886099" sldId="434"/>
      <ac:spMk id="2" creationId="{3E7DBCD9-F1EE-9592-D529-9CB605F33478}"/>
      <ac:txMk cp="0" len="10">
        <ac:context len="37" hash="2896707274"/>
      </ac:txMk>
    </ac:txMkLst>
    <p188:pos x="5907463" y="1901072"/>
    <p188:txBody>
      <a:bodyPr/>
      <a:lstStyle/>
      <a:p>
        <a:r>
          <a:rPr lang="en-US"/>
          <a:t>Melissa, might as well go through the roadmap at this point since that document covers this.</a:t>
        </a:r>
      </a:p>
    </p188:txBody>
  </p188:cm>
</p188:cmLst>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hyperlink" Target="https://www.legalservicesnyc.org/wp-content/uploads/2025/10/Sample-memorandum-of-law-for-temporary-restraining-order-pending-asylum-criminal-history-substantive-and-procedural-due-process.docx" TargetMode="External"/><Relationship Id="rId2" Type="http://schemas.openxmlformats.org/officeDocument/2006/relationships/hyperlink" Target="https://www.legalservicesnyc.org/wp-content/uploads/2025/10/Template-Master-Habeas-Petition-.docx" TargetMode="External"/><Relationship Id="rId1" Type="http://schemas.openxmlformats.org/officeDocument/2006/relationships/hyperlink" Target="https://www.legalservicesnyc.org/wp-content/uploads/2025/10/EMM-decl.-in-support-of-petition.pdf"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hyperlink" Target="https://www.legalservicesnyc.org/wp-content/uploads/2025/10/Sample-memorandum-of-law-for-temporary-restraining-order-pending-asylum-criminal-history-substantive-and-procedural-due-process.docx" TargetMode="External"/><Relationship Id="rId2" Type="http://schemas.openxmlformats.org/officeDocument/2006/relationships/hyperlink" Target="https://www.legalservicesnyc.org/wp-content/uploads/2025/10/Template-Master-Habeas-Petition-.docx" TargetMode="External"/><Relationship Id="rId1" Type="http://schemas.openxmlformats.org/officeDocument/2006/relationships/hyperlink" Target="https://www.legalservicesnyc.org/wp-content/uploads/2025/10/EMM-decl.-in-support-of-petition.pdf"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28FCB-BF4E-42FC-BA7A-D98192C0BD4F}" type="doc">
      <dgm:prSet loTypeId="urn:diagrams.loki3.com/VaryingWidthList+Icon" loCatId="list" qsTypeId="urn:microsoft.com/office/officeart/2005/8/quickstyle/simple1" qsCatId="simple" csTypeId="urn:microsoft.com/office/officeart/2005/8/colors/colorful4" csCatId="colorful" phldr="1"/>
      <dgm:spPr/>
    </dgm:pt>
    <dgm:pt modelId="{E2901A08-914B-483F-BB75-3ECF7F8C700D}">
      <dgm:prSet phldrT="[Text]"/>
      <dgm:spPr>
        <a:xfrm>
          <a:off x="1447801" y="0"/>
          <a:ext cx="2295000" cy="1195089"/>
        </a:xfrm>
        <a:solidFill>
          <a:srgbClr val="8064A2">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Arial"/>
              <a:ea typeface="+mn-ea"/>
              <a:cs typeface="+mn-cs"/>
            </a:rPr>
            <a:t>5 Boroughs</a:t>
          </a:r>
        </a:p>
      </dgm:t>
    </dgm:pt>
    <dgm:pt modelId="{B3EBC009-FFBA-4E9B-B22C-A5A194B37D81}" type="parTrans" cxnId="{0946CCB7-AE94-4AC5-A645-B1D64DC5040B}">
      <dgm:prSet/>
      <dgm:spPr/>
      <dgm:t>
        <a:bodyPr/>
        <a:lstStyle/>
        <a:p>
          <a:endParaRPr lang="en-US"/>
        </a:p>
      </dgm:t>
    </dgm:pt>
    <dgm:pt modelId="{715C00A9-18D6-4172-9B18-4860C8A3DF4B}" type="sibTrans" cxnId="{0946CCB7-AE94-4AC5-A645-B1D64DC5040B}">
      <dgm:prSet/>
      <dgm:spPr/>
      <dgm:t>
        <a:bodyPr/>
        <a:lstStyle/>
        <a:p>
          <a:endParaRPr lang="en-US"/>
        </a:p>
      </dgm:t>
    </dgm:pt>
    <dgm:pt modelId="{62590FE9-3DE1-4209-BEDA-1ED739753021}">
      <dgm:prSet phldrT="[Text]"/>
      <dgm:spPr>
        <a:xfrm>
          <a:off x="963900" y="1256655"/>
          <a:ext cx="3330000" cy="1195089"/>
        </a:xfrm>
        <a:solidFill>
          <a:srgbClr val="8064A2">
            <a:hueOff val="-2232385"/>
            <a:satOff val="13449"/>
            <a:lumOff val="1078"/>
            <a:alphaOff val="0"/>
          </a:srgbClr>
        </a:solidFill>
        <a:ln w="285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Arial"/>
              <a:ea typeface="+mn-ea"/>
              <a:cs typeface="+mn-cs"/>
            </a:rPr>
            <a:t>700+ Dedicated Staff</a:t>
          </a:r>
        </a:p>
      </dgm:t>
    </dgm:pt>
    <dgm:pt modelId="{576C6655-C12C-4B34-931B-B706BDA9470B}" type="parTrans" cxnId="{55D15CAD-782F-433F-A946-B964CFFABD9C}">
      <dgm:prSet/>
      <dgm:spPr/>
      <dgm:t>
        <a:bodyPr/>
        <a:lstStyle/>
        <a:p>
          <a:endParaRPr lang="en-US"/>
        </a:p>
      </dgm:t>
    </dgm:pt>
    <dgm:pt modelId="{30953884-17BD-4CCD-BCA2-51DD87F5E946}" type="sibTrans" cxnId="{55D15CAD-782F-433F-A946-B964CFFABD9C}">
      <dgm:prSet/>
      <dgm:spPr/>
      <dgm:t>
        <a:bodyPr/>
        <a:lstStyle/>
        <a:p>
          <a:endParaRPr lang="en-US"/>
        </a:p>
      </dgm:t>
    </dgm:pt>
    <dgm:pt modelId="{3D8B0F5F-DB13-4EF2-ABD2-691B5683CEBD}">
      <dgm:prSet phldrT="[Text]"/>
      <dgm:spPr>
        <a:xfrm>
          <a:off x="333900" y="2511499"/>
          <a:ext cx="4590000" cy="1195089"/>
        </a:xfrm>
        <a:solidFill>
          <a:srgbClr val="8064A2">
            <a:hueOff val="-4464770"/>
            <a:satOff val="26899"/>
            <a:lumOff val="2156"/>
            <a:alphaOff val="0"/>
          </a:srgbClr>
        </a:solidFill>
        <a:ln w="285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Arial"/>
              <a:ea typeface="+mn-ea"/>
              <a:cs typeface="+mn-cs"/>
            </a:rPr>
            <a:t>100,000+ New Yorkers Helped Annually</a:t>
          </a:r>
        </a:p>
      </dgm:t>
    </dgm:pt>
    <dgm:pt modelId="{190E3744-8CD0-4897-955A-0171D9CA0A1F}" type="parTrans" cxnId="{B9BE1071-2030-4849-AB7B-2284746ACD47}">
      <dgm:prSet/>
      <dgm:spPr/>
      <dgm:t>
        <a:bodyPr/>
        <a:lstStyle/>
        <a:p>
          <a:endParaRPr lang="en-US"/>
        </a:p>
      </dgm:t>
    </dgm:pt>
    <dgm:pt modelId="{8D171839-F95A-4265-A904-3560B7268145}" type="sibTrans" cxnId="{B9BE1071-2030-4849-AB7B-2284746ACD47}">
      <dgm:prSet/>
      <dgm:spPr/>
      <dgm:t>
        <a:bodyPr/>
        <a:lstStyle/>
        <a:p>
          <a:endParaRPr lang="en-US"/>
        </a:p>
      </dgm:t>
    </dgm:pt>
    <dgm:pt modelId="{6540CC81-34B4-40B0-A24D-D821346984ED}" type="pres">
      <dgm:prSet presAssocID="{65328FCB-BF4E-42FC-BA7A-D98192C0BD4F}" presName="Name0" presStyleCnt="0">
        <dgm:presLayoutVars>
          <dgm:resizeHandles/>
        </dgm:presLayoutVars>
      </dgm:prSet>
      <dgm:spPr/>
    </dgm:pt>
    <dgm:pt modelId="{B4D8C5E7-E59B-4D8F-A511-82E4AB0CBDC9}" type="pres">
      <dgm:prSet presAssocID="{E2901A08-914B-483F-BB75-3ECF7F8C700D}" presName="text" presStyleLbl="node1" presStyleIdx="0" presStyleCnt="3" custLinFactNeighborX="-1464" custLinFactNeighborY="-3029">
        <dgm:presLayoutVars>
          <dgm:bulletEnabled val="1"/>
        </dgm:presLayoutVars>
      </dgm:prSet>
      <dgm:spPr>
        <a:prstGeom prst="rect">
          <a:avLst/>
        </a:prstGeom>
      </dgm:spPr>
    </dgm:pt>
    <dgm:pt modelId="{569B2BB6-744A-447E-868A-1FD3714E06D0}" type="pres">
      <dgm:prSet presAssocID="{715C00A9-18D6-4172-9B18-4860C8A3DF4B}" presName="space" presStyleCnt="0"/>
      <dgm:spPr/>
    </dgm:pt>
    <dgm:pt modelId="{3F060473-52F7-4C6A-822D-1176FEF44F8B}" type="pres">
      <dgm:prSet presAssocID="{62590FE9-3DE1-4209-BEDA-1ED739753021}" presName="text" presStyleLbl="node1" presStyleIdx="1" presStyleCnt="3">
        <dgm:presLayoutVars>
          <dgm:bulletEnabled val="1"/>
        </dgm:presLayoutVars>
      </dgm:prSet>
      <dgm:spPr>
        <a:prstGeom prst="rect">
          <a:avLst/>
        </a:prstGeom>
      </dgm:spPr>
    </dgm:pt>
    <dgm:pt modelId="{EFEB94C7-9B6E-45B7-897D-D2DA50ACD27A}" type="pres">
      <dgm:prSet presAssocID="{30953884-17BD-4CCD-BCA2-51DD87F5E946}" presName="space" presStyleCnt="0"/>
      <dgm:spPr/>
    </dgm:pt>
    <dgm:pt modelId="{D1A2E869-648C-49CB-A224-353B31948EEF}" type="pres">
      <dgm:prSet presAssocID="{3D8B0F5F-DB13-4EF2-ABD2-691B5683CEBD}" presName="text" presStyleLbl="node1" presStyleIdx="2" presStyleCnt="3">
        <dgm:presLayoutVars>
          <dgm:bulletEnabled val="1"/>
        </dgm:presLayoutVars>
      </dgm:prSet>
      <dgm:spPr>
        <a:prstGeom prst="rect">
          <a:avLst/>
        </a:prstGeom>
      </dgm:spPr>
    </dgm:pt>
  </dgm:ptLst>
  <dgm:cxnLst>
    <dgm:cxn modelId="{20BE2D05-6469-4E76-9415-96EC93A2608C}" type="presOf" srcId="{E2901A08-914B-483F-BB75-3ECF7F8C700D}" destId="{B4D8C5E7-E59B-4D8F-A511-82E4AB0CBDC9}" srcOrd="0" destOrd="0" presId="urn:diagrams.loki3.com/VaryingWidthList+Icon"/>
    <dgm:cxn modelId="{B9BE1071-2030-4849-AB7B-2284746ACD47}" srcId="{65328FCB-BF4E-42FC-BA7A-D98192C0BD4F}" destId="{3D8B0F5F-DB13-4EF2-ABD2-691B5683CEBD}" srcOrd="2" destOrd="0" parTransId="{190E3744-8CD0-4897-955A-0171D9CA0A1F}" sibTransId="{8D171839-F95A-4265-A904-3560B7268145}"/>
    <dgm:cxn modelId="{449AC1A0-3F35-4225-82E7-0ADB4C0A7309}" type="presOf" srcId="{65328FCB-BF4E-42FC-BA7A-D98192C0BD4F}" destId="{6540CC81-34B4-40B0-A24D-D821346984ED}" srcOrd="0" destOrd="0" presId="urn:diagrams.loki3.com/VaryingWidthList+Icon"/>
    <dgm:cxn modelId="{55D15CAD-782F-433F-A946-B964CFFABD9C}" srcId="{65328FCB-BF4E-42FC-BA7A-D98192C0BD4F}" destId="{62590FE9-3DE1-4209-BEDA-1ED739753021}" srcOrd="1" destOrd="0" parTransId="{576C6655-C12C-4B34-931B-B706BDA9470B}" sibTransId="{30953884-17BD-4CCD-BCA2-51DD87F5E946}"/>
    <dgm:cxn modelId="{0946CCB7-AE94-4AC5-A645-B1D64DC5040B}" srcId="{65328FCB-BF4E-42FC-BA7A-D98192C0BD4F}" destId="{E2901A08-914B-483F-BB75-3ECF7F8C700D}" srcOrd="0" destOrd="0" parTransId="{B3EBC009-FFBA-4E9B-B22C-A5A194B37D81}" sibTransId="{715C00A9-18D6-4172-9B18-4860C8A3DF4B}"/>
    <dgm:cxn modelId="{656C29D3-42A7-4841-BAE9-62C8E2BC3002}" type="presOf" srcId="{3D8B0F5F-DB13-4EF2-ABD2-691B5683CEBD}" destId="{D1A2E869-648C-49CB-A224-353B31948EEF}" srcOrd="0" destOrd="0" presId="urn:diagrams.loki3.com/VaryingWidthList+Icon"/>
    <dgm:cxn modelId="{9B0503E2-3E99-4621-91E9-DCF98971B12C}" type="presOf" srcId="{62590FE9-3DE1-4209-BEDA-1ED739753021}" destId="{3F060473-52F7-4C6A-822D-1176FEF44F8B}" srcOrd="0" destOrd="0" presId="urn:diagrams.loki3.com/VaryingWidthList+Icon"/>
    <dgm:cxn modelId="{A4CB3E6E-68E6-41E8-BA80-95637287F8FD}" type="presParOf" srcId="{6540CC81-34B4-40B0-A24D-D821346984ED}" destId="{B4D8C5E7-E59B-4D8F-A511-82E4AB0CBDC9}" srcOrd="0" destOrd="0" presId="urn:diagrams.loki3.com/VaryingWidthList+Icon"/>
    <dgm:cxn modelId="{9FDB70E2-120E-4072-968A-27D3264602EE}" type="presParOf" srcId="{6540CC81-34B4-40B0-A24D-D821346984ED}" destId="{569B2BB6-744A-447E-868A-1FD3714E06D0}" srcOrd="1" destOrd="0" presId="urn:diagrams.loki3.com/VaryingWidthList+Icon"/>
    <dgm:cxn modelId="{5E441D8F-A02C-4A53-A56F-BF0B898558B3}" type="presParOf" srcId="{6540CC81-34B4-40B0-A24D-D821346984ED}" destId="{3F060473-52F7-4C6A-822D-1176FEF44F8B}" srcOrd="2" destOrd="0" presId="urn:diagrams.loki3.com/VaryingWidthList+Icon"/>
    <dgm:cxn modelId="{EA742B1B-01B2-4FAA-993B-AC61D6C53DDC}" type="presParOf" srcId="{6540CC81-34B4-40B0-A24D-D821346984ED}" destId="{EFEB94C7-9B6E-45B7-897D-D2DA50ACD27A}" srcOrd="3" destOrd="0" presId="urn:diagrams.loki3.com/VaryingWidthList+Icon"/>
    <dgm:cxn modelId="{E3B64874-D05F-4BEC-A46C-F1CC461A8CFE}" type="presParOf" srcId="{6540CC81-34B4-40B0-A24D-D821346984ED}" destId="{D1A2E869-648C-49CB-A224-353B31948EEF}"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3F73E-B7D8-4D8B-94B3-09926A67513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AD9A745-4BFE-45CA-A63B-30208B7855E2}">
      <dgm:prSet phldrT="[Text]"/>
      <dgm:spPr>
        <a:solidFill>
          <a:srgbClr val="7030A0"/>
        </a:solidFill>
      </dgm:spPr>
      <dgm:t>
        <a:bodyPr/>
        <a:lstStyle/>
        <a:p>
          <a:r>
            <a:rPr lang="en-US" dirty="0"/>
            <a:t>Veterans Justice</a:t>
          </a:r>
        </a:p>
      </dgm:t>
    </dgm:pt>
    <dgm:pt modelId="{F91372C0-1361-4B00-B15B-036DE029DC2C}" type="parTrans" cxnId="{B6A1CA2B-C502-420D-B479-69760817A82C}">
      <dgm:prSet/>
      <dgm:spPr/>
      <dgm:t>
        <a:bodyPr/>
        <a:lstStyle/>
        <a:p>
          <a:endParaRPr lang="en-US"/>
        </a:p>
      </dgm:t>
    </dgm:pt>
    <dgm:pt modelId="{C53EBD0D-67A5-4712-9943-465F7E8552AC}" type="sibTrans" cxnId="{B6A1CA2B-C502-420D-B479-69760817A82C}">
      <dgm:prSet/>
      <dgm:spPr/>
      <dgm:t>
        <a:bodyPr/>
        <a:lstStyle/>
        <a:p>
          <a:endParaRPr lang="en-US"/>
        </a:p>
      </dgm:t>
    </dgm:pt>
    <dgm:pt modelId="{4EC3BA93-1BFA-4138-9334-09F46FFCF53E}">
      <dgm:prSet phldrT="[Text]"/>
      <dgm:spPr>
        <a:solidFill>
          <a:srgbClr val="7030A0"/>
        </a:solidFill>
      </dgm:spPr>
      <dgm:t>
        <a:bodyPr/>
        <a:lstStyle/>
        <a:p>
          <a:r>
            <a:rPr lang="en-US" dirty="0"/>
            <a:t>Access to Benefits</a:t>
          </a:r>
        </a:p>
      </dgm:t>
    </dgm:pt>
    <dgm:pt modelId="{FC0F7236-6575-466E-9857-4C2ECCFFCF8B}" type="parTrans" cxnId="{901E4C73-7BFD-4D2C-9BEC-961CFA67CC1E}">
      <dgm:prSet/>
      <dgm:spPr/>
      <dgm:t>
        <a:bodyPr/>
        <a:lstStyle/>
        <a:p>
          <a:endParaRPr lang="en-US"/>
        </a:p>
      </dgm:t>
    </dgm:pt>
    <dgm:pt modelId="{2D19F890-433D-46C4-986D-B7CB55561195}" type="sibTrans" cxnId="{901E4C73-7BFD-4D2C-9BEC-961CFA67CC1E}">
      <dgm:prSet/>
      <dgm:spPr/>
      <dgm:t>
        <a:bodyPr/>
        <a:lstStyle/>
        <a:p>
          <a:endParaRPr lang="en-US"/>
        </a:p>
      </dgm:t>
    </dgm:pt>
    <dgm:pt modelId="{2C6DD071-73A1-4267-9445-E72CD12B9CBA}">
      <dgm:prSet phldrT="[Text]"/>
      <dgm:spPr>
        <a:solidFill>
          <a:srgbClr val="7030A0"/>
        </a:solidFill>
      </dgm:spPr>
      <dgm:t>
        <a:bodyPr/>
        <a:lstStyle/>
        <a:p>
          <a:r>
            <a:rPr lang="en-US" dirty="0"/>
            <a:t>Disability</a:t>
          </a:r>
        </a:p>
      </dgm:t>
    </dgm:pt>
    <dgm:pt modelId="{ED644542-D325-4B4C-BCA7-E19A82C1699B}" type="parTrans" cxnId="{B51DB4A3-643D-4EF6-A7F9-E79ED4B34F2C}">
      <dgm:prSet/>
      <dgm:spPr/>
      <dgm:t>
        <a:bodyPr/>
        <a:lstStyle/>
        <a:p>
          <a:endParaRPr lang="en-US"/>
        </a:p>
      </dgm:t>
    </dgm:pt>
    <dgm:pt modelId="{479E89FE-FEE3-4C71-B41D-C2F0B7BD885D}" type="sibTrans" cxnId="{B51DB4A3-643D-4EF6-A7F9-E79ED4B34F2C}">
      <dgm:prSet/>
      <dgm:spPr/>
      <dgm:t>
        <a:bodyPr/>
        <a:lstStyle/>
        <a:p>
          <a:endParaRPr lang="en-US"/>
        </a:p>
      </dgm:t>
    </dgm:pt>
    <dgm:pt modelId="{77F9874C-60DF-444B-B20E-52919A4869C6}">
      <dgm:prSet phldrT="[Text]"/>
      <dgm:spPr>
        <a:solidFill>
          <a:srgbClr val="7030A0"/>
        </a:solidFill>
      </dgm:spPr>
      <dgm:t>
        <a:bodyPr/>
        <a:lstStyle/>
        <a:p>
          <a:r>
            <a:rPr lang="en-US" dirty="0"/>
            <a:t>Education</a:t>
          </a:r>
        </a:p>
      </dgm:t>
    </dgm:pt>
    <dgm:pt modelId="{3C807831-A9E8-4A2A-B27E-8D3721A196A6}" type="parTrans" cxnId="{06878D6D-4869-49C5-BF9E-B4767FF01C82}">
      <dgm:prSet/>
      <dgm:spPr/>
      <dgm:t>
        <a:bodyPr/>
        <a:lstStyle/>
        <a:p>
          <a:endParaRPr lang="en-US"/>
        </a:p>
      </dgm:t>
    </dgm:pt>
    <dgm:pt modelId="{0242059F-7C95-49B3-8448-DCD51FAF7283}" type="sibTrans" cxnId="{06878D6D-4869-49C5-BF9E-B4767FF01C82}">
      <dgm:prSet/>
      <dgm:spPr/>
      <dgm:t>
        <a:bodyPr/>
        <a:lstStyle/>
        <a:p>
          <a:endParaRPr lang="en-US"/>
        </a:p>
      </dgm:t>
    </dgm:pt>
    <dgm:pt modelId="{18D73B7F-0D7A-4D86-9770-419CC8AEDBDA}">
      <dgm:prSet phldrT="[Text]"/>
      <dgm:spPr>
        <a:solidFill>
          <a:srgbClr val="333399"/>
        </a:solidFill>
      </dgm:spPr>
      <dgm:t>
        <a:bodyPr/>
        <a:lstStyle/>
        <a:p>
          <a:r>
            <a:rPr lang="en-US" dirty="0"/>
            <a:t>Immigration</a:t>
          </a:r>
        </a:p>
      </dgm:t>
    </dgm:pt>
    <dgm:pt modelId="{412FEF33-065D-489B-8AC0-03CEFE5120CE}" type="parTrans" cxnId="{75984401-5663-4807-A7FF-9BA3EE5E2A63}">
      <dgm:prSet/>
      <dgm:spPr/>
      <dgm:t>
        <a:bodyPr/>
        <a:lstStyle/>
        <a:p>
          <a:endParaRPr lang="en-US"/>
        </a:p>
      </dgm:t>
    </dgm:pt>
    <dgm:pt modelId="{0EAAED91-AC33-43FB-BC25-C45827625E67}" type="sibTrans" cxnId="{75984401-5663-4807-A7FF-9BA3EE5E2A63}">
      <dgm:prSet/>
      <dgm:spPr/>
      <dgm:t>
        <a:bodyPr/>
        <a:lstStyle/>
        <a:p>
          <a:endParaRPr lang="en-US"/>
        </a:p>
      </dgm:t>
    </dgm:pt>
    <dgm:pt modelId="{C5EAF4CC-3912-4866-9081-66F95D0FC72E}">
      <dgm:prSet phldrT="[Text]"/>
      <dgm:spPr>
        <a:solidFill>
          <a:srgbClr val="333399"/>
        </a:solidFill>
      </dgm:spPr>
      <dgm:t>
        <a:bodyPr/>
        <a:lstStyle/>
        <a:p>
          <a:r>
            <a:rPr lang="en-US" dirty="0"/>
            <a:t>Anti-Discrimination Work</a:t>
          </a:r>
        </a:p>
      </dgm:t>
    </dgm:pt>
    <dgm:pt modelId="{3D264AAB-DEF7-4CAC-8B77-E15EB92D1ACD}" type="parTrans" cxnId="{6E2B25B7-C147-4920-BEC7-46733E206487}">
      <dgm:prSet/>
      <dgm:spPr/>
      <dgm:t>
        <a:bodyPr/>
        <a:lstStyle/>
        <a:p>
          <a:endParaRPr lang="en-US"/>
        </a:p>
      </dgm:t>
    </dgm:pt>
    <dgm:pt modelId="{B61B48AA-EA0C-422E-A464-DE90D0D67205}" type="sibTrans" cxnId="{6E2B25B7-C147-4920-BEC7-46733E206487}">
      <dgm:prSet/>
      <dgm:spPr/>
      <dgm:t>
        <a:bodyPr/>
        <a:lstStyle/>
        <a:p>
          <a:endParaRPr lang="en-US"/>
        </a:p>
      </dgm:t>
    </dgm:pt>
    <dgm:pt modelId="{FEE34D7A-173C-47C7-82EE-E9D12D644D5C}">
      <dgm:prSet phldrT="[Text]"/>
      <dgm:spPr>
        <a:solidFill>
          <a:srgbClr val="333399"/>
        </a:solidFill>
      </dgm:spPr>
      <dgm:t>
        <a:bodyPr/>
        <a:lstStyle/>
        <a:p>
          <a:r>
            <a:rPr lang="en-US" dirty="0"/>
            <a:t>Disaster Relief</a:t>
          </a:r>
        </a:p>
      </dgm:t>
    </dgm:pt>
    <dgm:pt modelId="{5A9187F5-49B9-4881-BF60-EEE143DBF4E2}" type="parTrans" cxnId="{8A6483F4-5F26-4331-ACB2-E73F15DD2DF5}">
      <dgm:prSet/>
      <dgm:spPr/>
      <dgm:t>
        <a:bodyPr/>
        <a:lstStyle/>
        <a:p>
          <a:endParaRPr lang="en-US"/>
        </a:p>
      </dgm:t>
    </dgm:pt>
    <dgm:pt modelId="{3DB76C4F-CF48-48AB-AD72-73F6FFDE90C6}" type="sibTrans" cxnId="{8A6483F4-5F26-4331-ACB2-E73F15DD2DF5}">
      <dgm:prSet/>
      <dgm:spPr/>
      <dgm:t>
        <a:bodyPr/>
        <a:lstStyle/>
        <a:p>
          <a:endParaRPr lang="en-US"/>
        </a:p>
      </dgm:t>
    </dgm:pt>
    <dgm:pt modelId="{DF015F98-B26C-4D18-83BC-6310CEDECF55}">
      <dgm:prSet phldrT="[Text]"/>
      <dgm:spPr>
        <a:solidFill>
          <a:srgbClr val="333399"/>
        </a:solidFill>
      </dgm:spPr>
      <dgm:t>
        <a:bodyPr/>
        <a:lstStyle/>
        <a:p>
          <a:r>
            <a:rPr lang="en-US" dirty="0"/>
            <a:t>LGBTQ/HIV</a:t>
          </a:r>
        </a:p>
      </dgm:t>
    </dgm:pt>
    <dgm:pt modelId="{BE6787FE-456A-48AE-A554-2D44649ACFDE}" type="parTrans" cxnId="{CE3987CB-3F56-458B-8033-87C100D7A848}">
      <dgm:prSet/>
      <dgm:spPr/>
      <dgm:t>
        <a:bodyPr/>
        <a:lstStyle/>
        <a:p>
          <a:endParaRPr lang="en-US"/>
        </a:p>
      </dgm:t>
    </dgm:pt>
    <dgm:pt modelId="{E080B295-109C-480D-A758-55910CAE004E}" type="sibTrans" cxnId="{CE3987CB-3F56-458B-8033-87C100D7A848}">
      <dgm:prSet/>
      <dgm:spPr/>
      <dgm:t>
        <a:bodyPr/>
        <a:lstStyle/>
        <a:p>
          <a:endParaRPr lang="en-US"/>
        </a:p>
      </dgm:t>
    </dgm:pt>
    <dgm:pt modelId="{E21E31D3-69A1-467F-B666-155F36DADB01}">
      <dgm:prSet phldrT="[Text]"/>
      <dgm:spPr>
        <a:solidFill>
          <a:srgbClr val="0070C0"/>
        </a:solidFill>
      </dgm:spPr>
      <dgm:t>
        <a:bodyPr/>
        <a:lstStyle/>
        <a:p>
          <a:r>
            <a:rPr lang="en-US" dirty="0"/>
            <a:t>Consumer Rights</a:t>
          </a:r>
        </a:p>
      </dgm:t>
    </dgm:pt>
    <dgm:pt modelId="{13148C83-F84B-48B6-A209-64FB30337F62}" type="parTrans" cxnId="{3DD22F8F-B70C-4C3B-834A-BE572C8329AB}">
      <dgm:prSet/>
      <dgm:spPr/>
      <dgm:t>
        <a:bodyPr/>
        <a:lstStyle/>
        <a:p>
          <a:endParaRPr lang="en-US"/>
        </a:p>
      </dgm:t>
    </dgm:pt>
    <dgm:pt modelId="{DF179D85-D426-40C5-BF55-245FF49D6EDA}" type="sibTrans" cxnId="{3DD22F8F-B70C-4C3B-834A-BE572C8329AB}">
      <dgm:prSet/>
      <dgm:spPr/>
      <dgm:t>
        <a:bodyPr/>
        <a:lstStyle/>
        <a:p>
          <a:endParaRPr lang="en-US"/>
        </a:p>
      </dgm:t>
    </dgm:pt>
    <dgm:pt modelId="{8FAB192A-E79F-4FD3-B283-36DFE8566AB8}">
      <dgm:prSet phldrT="[Text]"/>
      <dgm:spPr>
        <a:solidFill>
          <a:srgbClr val="0070C0"/>
        </a:solidFill>
      </dgm:spPr>
      <dgm:t>
        <a:bodyPr/>
        <a:lstStyle/>
        <a:p>
          <a:r>
            <a:rPr lang="en-US" dirty="0"/>
            <a:t>Housing</a:t>
          </a:r>
        </a:p>
      </dgm:t>
    </dgm:pt>
    <dgm:pt modelId="{2424E08E-5542-4D26-987F-93BBB22394ED}" type="parTrans" cxnId="{15D8AF39-EA8F-41E5-970D-3A8F3DD3AAE4}">
      <dgm:prSet/>
      <dgm:spPr/>
      <dgm:t>
        <a:bodyPr/>
        <a:lstStyle/>
        <a:p>
          <a:endParaRPr lang="en-US"/>
        </a:p>
      </dgm:t>
    </dgm:pt>
    <dgm:pt modelId="{3B9F5ED7-476E-42CE-B640-9F166C1A6089}" type="sibTrans" cxnId="{15D8AF39-EA8F-41E5-970D-3A8F3DD3AAE4}">
      <dgm:prSet/>
      <dgm:spPr/>
      <dgm:t>
        <a:bodyPr/>
        <a:lstStyle/>
        <a:p>
          <a:endParaRPr lang="en-US"/>
        </a:p>
      </dgm:t>
    </dgm:pt>
    <dgm:pt modelId="{5F378888-0936-48BD-BC71-19CF633ADE68}">
      <dgm:prSet phldrT="[Text]"/>
      <dgm:spPr>
        <a:solidFill>
          <a:srgbClr val="0070C0"/>
        </a:solidFill>
      </dgm:spPr>
      <dgm:t>
        <a:bodyPr/>
        <a:lstStyle/>
        <a:p>
          <a:r>
            <a:rPr lang="en-US" dirty="0"/>
            <a:t>Employment</a:t>
          </a:r>
        </a:p>
      </dgm:t>
    </dgm:pt>
    <dgm:pt modelId="{D4D64C1C-157A-4DA8-BD41-BA760A307F22}" type="parTrans" cxnId="{C214E9B6-DC98-4D34-AE9A-EDAE5C086096}">
      <dgm:prSet/>
      <dgm:spPr/>
      <dgm:t>
        <a:bodyPr/>
        <a:lstStyle/>
        <a:p>
          <a:endParaRPr lang="en-US"/>
        </a:p>
      </dgm:t>
    </dgm:pt>
    <dgm:pt modelId="{02B2190F-56CC-49AA-B3F9-60F5FF6D1DBC}" type="sibTrans" cxnId="{C214E9B6-DC98-4D34-AE9A-EDAE5C086096}">
      <dgm:prSet/>
      <dgm:spPr/>
      <dgm:t>
        <a:bodyPr/>
        <a:lstStyle/>
        <a:p>
          <a:endParaRPr lang="en-US"/>
        </a:p>
      </dgm:t>
    </dgm:pt>
    <dgm:pt modelId="{4C58B9BF-A3F4-4D34-B3D7-50BA8E912102}">
      <dgm:prSet phldrT="[Text]"/>
      <dgm:spPr>
        <a:solidFill>
          <a:srgbClr val="0070C0"/>
        </a:solidFill>
      </dgm:spPr>
      <dgm:t>
        <a:bodyPr/>
        <a:lstStyle/>
        <a:p>
          <a:r>
            <a:rPr lang="en-US" dirty="0"/>
            <a:t>Family Law</a:t>
          </a:r>
        </a:p>
      </dgm:t>
    </dgm:pt>
    <dgm:pt modelId="{81BFDB10-7B2B-409E-91B6-9CDB7A5B7FEE}" type="parTrans" cxnId="{5141C5D3-CEDB-4657-B037-01D7534563A7}">
      <dgm:prSet/>
      <dgm:spPr/>
      <dgm:t>
        <a:bodyPr/>
        <a:lstStyle/>
        <a:p>
          <a:endParaRPr lang="en-US"/>
        </a:p>
      </dgm:t>
    </dgm:pt>
    <dgm:pt modelId="{15F665B5-5AA6-4728-B28A-528F8AF777D0}" type="sibTrans" cxnId="{5141C5D3-CEDB-4657-B037-01D7534563A7}">
      <dgm:prSet/>
      <dgm:spPr/>
      <dgm:t>
        <a:bodyPr/>
        <a:lstStyle/>
        <a:p>
          <a:endParaRPr lang="en-US"/>
        </a:p>
      </dgm:t>
    </dgm:pt>
    <dgm:pt modelId="{00A96A87-90B7-4FEE-906C-BFC5AB25E393}" type="pres">
      <dgm:prSet presAssocID="{4D93F73E-B7D8-4D8B-94B3-09926A675131}" presName="diagram" presStyleCnt="0">
        <dgm:presLayoutVars>
          <dgm:dir/>
          <dgm:resizeHandles val="exact"/>
        </dgm:presLayoutVars>
      </dgm:prSet>
      <dgm:spPr/>
    </dgm:pt>
    <dgm:pt modelId="{C558386B-7894-40B9-A01A-CA0EB9BC203E}" type="pres">
      <dgm:prSet presAssocID="{2AD9A745-4BFE-45CA-A63B-30208B7855E2}" presName="node" presStyleLbl="node1" presStyleIdx="0" presStyleCnt="12">
        <dgm:presLayoutVars>
          <dgm:bulletEnabled val="1"/>
        </dgm:presLayoutVars>
      </dgm:prSet>
      <dgm:spPr/>
    </dgm:pt>
    <dgm:pt modelId="{F8777D08-3BC4-4759-A2F6-7F8898A08468}" type="pres">
      <dgm:prSet presAssocID="{C53EBD0D-67A5-4712-9943-465F7E8552AC}" presName="sibTrans" presStyleCnt="0"/>
      <dgm:spPr/>
    </dgm:pt>
    <dgm:pt modelId="{D9AD6EDD-984E-4FFE-A0AB-DD14ED20EFCC}" type="pres">
      <dgm:prSet presAssocID="{4EC3BA93-1BFA-4138-9334-09F46FFCF53E}" presName="node" presStyleLbl="node1" presStyleIdx="1" presStyleCnt="12">
        <dgm:presLayoutVars>
          <dgm:bulletEnabled val="1"/>
        </dgm:presLayoutVars>
      </dgm:prSet>
      <dgm:spPr/>
    </dgm:pt>
    <dgm:pt modelId="{01EF2938-3143-4984-934D-C7C157251B96}" type="pres">
      <dgm:prSet presAssocID="{2D19F890-433D-46C4-986D-B7CB55561195}" presName="sibTrans" presStyleCnt="0"/>
      <dgm:spPr/>
    </dgm:pt>
    <dgm:pt modelId="{5147D2CE-D4BE-441A-9AE9-53A97009A022}" type="pres">
      <dgm:prSet presAssocID="{2C6DD071-73A1-4267-9445-E72CD12B9CBA}" presName="node" presStyleLbl="node1" presStyleIdx="2" presStyleCnt="12" custLinFactNeighborX="-334" custLinFactNeighborY="-120">
        <dgm:presLayoutVars>
          <dgm:bulletEnabled val="1"/>
        </dgm:presLayoutVars>
      </dgm:prSet>
      <dgm:spPr/>
    </dgm:pt>
    <dgm:pt modelId="{C68CC35A-5C80-401B-BAA5-D0AFDC0A59E6}" type="pres">
      <dgm:prSet presAssocID="{479E89FE-FEE3-4C71-B41D-C2F0B7BD885D}" presName="sibTrans" presStyleCnt="0"/>
      <dgm:spPr/>
    </dgm:pt>
    <dgm:pt modelId="{C2B779A7-B232-4FE9-B24A-EB55CC773E74}" type="pres">
      <dgm:prSet presAssocID="{77F9874C-60DF-444B-B20E-52919A4869C6}" presName="node" presStyleLbl="node1" presStyleIdx="3" presStyleCnt="12">
        <dgm:presLayoutVars>
          <dgm:bulletEnabled val="1"/>
        </dgm:presLayoutVars>
      </dgm:prSet>
      <dgm:spPr/>
    </dgm:pt>
    <dgm:pt modelId="{C119BDA7-54D8-4F5D-86C2-AC00A15AB293}" type="pres">
      <dgm:prSet presAssocID="{0242059F-7C95-49B3-8448-DCD51FAF7283}" presName="sibTrans" presStyleCnt="0"/>
      <dgm:spPr/>
    </dgm:pt>
    <dgm:pt modelId="{C0711BA8-BD7D-4361-B891-94A31D7EA648}" type="pres">
      <dgm:prSet presAssocID="{18D73B7F-0D7A-4D86-9770-419CC8AEDBDA}" presName="node" presStyleLbl="node1" presStyleIdx="4" presStyleCnt="12">
        <dgm:presLayoutVars>
          <dgm:bulletEnabled val="1"/>
        </dgm:presLayoutVars>
      </dgm:prSet>
      <dgm:spPr/>
    </dgm:pt>
    <dgm:pt modelId="{5616AE8D-CAB5-4D85-A47C-EBF079AA273A}" type="pres">
      <dgm:prSet presAssocID="{0EAAED91-AC33-43FB-BC25-C45827625E67}" presName="sibTrans" presStyleCnt="0"/>
      <dgm:spPr/>
    </dgm:pt>
    <dgm:pt modelId="{D1C40A26-E885-43CB-8D2C-441544207C36}" type="pres">
      <dgm:prSet presAssocID="{C5EAF4CC-3912-4866-9081-66F95D0FC72E}" presName="node" presStyleLbl="node1" presStyleIdx="5" presStyleCnt="12">
        <dgm:presLayoutVars>
          <dgm:bulletEnabled val="1"/>
        </dgm:presLayoutVars>
      </dgm:prSet>
      <dgm:spPr/>
    </dgm:pt>
    <dgm:pt modelId="{CD0C7C85-A3EF-41FE-8C87-9DA63063C4C9}" type="pres">
      <dgm:prSet presAssocID="{B61B48AA-EA0C-422E-A464-DE90D0D67205}" presName="sibTrans" presStyleCnt="0"/>
      <dgm:spPr/>
    </dgm:pt>
    <dgm:pt modelId="{A57D9082-822A-414C-A035-C42F7F189F83}" type="pres">
      <dgm:prSet presAssocID="{FEE34D7A-173C-47C7-82EE-E9D12D644D5C}" presName="node" presStyleLbl="node1" presStyleIdx="6" presStyleCnt="12" custLinFactNeighborX="332" custLinFactNeighborY="-909">
        <dgm:presLayoutVars>
          <dgm:bulletEnabled val="1"/>
        </dgm:presLayoutVars>
      </dgm:prSet>
      <dgm:spPr/>
    </dgm:pt>
    <dgm:pt modelId="{171D5C11-F550-42CF-949B-AF6A8213EDCF}" type="pres">
      <dgm:prSet presAssocID="{3DB76C4F-CF48-48AB-AD72-73F6FFDE90C6}" presName="sibTrans" presStyleCnt="0"/>
      <dgm:spPr/>
    </dgm:pt>
    <dgm:pt modelId="{80351370-5686-4F8F-8BBF-CF2A69575B3C}" type="pres">
      <dgm:prSet presAssocID="{DF015F98-B26C-4D18-83BC-6310CEDECF55}" presName="node" presStyleLbl="node1" presStyleIdx="7" presStyleCnt="12">
        <dgm:presLayoutVars>
          <dgm:bulletEnabled val="1"/>
        </dgm:presLayoutVars>
      </dgm:prSet>
      <dgm:spPr/>
    </dgm:pt>
    <dgm:pt modelId="{6BB06992-DDC5-4715-85A3-E174181DCDDF}" type="pres">
      <dgm:prSet presAssocID="{E080B295-109C-480D-A758-55910CAE004E}" presName="sibTrans" presStyleCnt="0"/>
      <dgm:spPr/>
    </dgm:pt>
    <dgm:pt modelId="{425CFB02-9B77-4DE1-8251-BBD103ED5881}" type="pres">
      <dgm:prSet presAssocID="{E21E31D3-69A1-467F-B666-155F36DADB01}" presName="node" presStyleLbl="node1" presStyleIdx="8" presStyleCnt="12" custLinFactNeighborX="-2087" custLinFactNeighborY="-662">
        <dgm:presLayoutVars>
          <dgm:bulletEnabled val="1"/>
        </dgm:presLayoutVars>
      </dgm:prSet>
      <dgm:spPr/>
    </dgm:pt>
    <dgm:pt modelId="{5E95E6F2-9EFF-4245-B7DE-1B295243A4C0}" type="pres">
      <dgm:prSet presAssocID="{DF179D85-D426-40C5-BF55-245FF49D6EDA}" presName="sibTrans" presStyleCnt="0"/>
      <dgm:spPr/>
    </dgm:pt>
    <dgm:pt modelId="{F6D06712-9CBB-483F-A452-5683F65EA483}" type="pres">
      <dgm:prSet presAssocID="{8FAB192A-E79F-4FD3-B283-36DFE8566AB8}" presName="node" presStyleLbl="node1" presStyleIdx="9" presStyleCnt="12" custLinFactNeighborX="1421" custLinFactNeighborY="2646">
        <dgm:presLayoutVars>
          <dgm:bulletEnabled val="1"/>
        </dgm:presLayoutVars>
      </dgm:prSet>
      <dgm:spPr/>
    </dgm:pt>
    <dgm:pt modelId="{414B5700-6CC3-40C2-9D3C-9DF2D2D6AF6E}" type="pres">
      <dgm:prSet presAssocID="{3B9F5ED7-476E-42CE-B640-9F166C1A6089}" presName="sibTrans" presStyleCnt="0"/>
      <dgm:spPr/>
    </dgm:pt>
    <dgm:pt modelId="{6B5D4C46-28BD-45C8-BE3F-6815A5E2E802}" type="pres">
      <dgm:prSet presAssocID="{5F378888-0936-48BD-BC71-19CF633ADE68}" presName="node" presStyleLbl="node1" presStyleIdx="10" presStyleCnt="12" custLinFactNeighborX="1891" custLinFactNeighborY="3961">
        <dgm:presLayoutVars>
          <dgm:bulletEnabled val="1"/>
        </dgm:presLayoutVars>
      </dgm:prSet>
      <dgm:spPr/>
    </dgm:pt>
    <dgm:pt modelId="{FA04F894-C56A-4870-B2A9-5240E7D5AD78}" type="pres">
      <dgm:prSet presAssocID="{02B2190F-56CC-49AA-B3F9-60F5FF6D1DBC}" presName="sibTrans" presStyleCnt="0"/>
      <dgm:spPr/>
    </dgm:pt>
    <dgm:pt modelId="{E0950C16-9A38-4EC9-A4AD-469C1238DD9A}" type="pres">
      <dgm:prSet presAssocID="{4C58B9BF-A3F4-4D34-B3D7-50BA8E912102}" presName="node" presStyleLbl="node1" presStyleIdx="11" presStyleCnt="12" custLinFactNeighborX="126" custLinFactNeighborY="4306">
        <dgm:presLayoutVars>
          <dgm:bulletEnabled val="1"/>
        </dgm:presLayoutVars>
      </dgm:prSet>
      <dgm:spPr/>
    </dgm:pt>
  </dgm:ptLst>
  <dgm:cxnLst>
    <dgm:cxn modelId="{75984401-5663-4807-A7FF-9BA3EE5E2A63}" srcId="{4D93F73E-B7D8-4D8B-94B3-09926A675131}" destId="{18D73B7F-0D7A-4D86-9770-419CC8AEDBDA}" srcOrd="4" destOrd="0" parTransId="{412FEF33-065D-489B-8AC0-03CEFE5120CE}" sibTransId="{0EAAED91-AC33-43FB-BC25-C45827625E67}"/>
    <dgm:cxn modelId="{1F0F6D03-604A-4308-BB9B-B4EB79FD34CE}" type="presOf" srcId="{18D73B7F-0D7A-4D86-9770-419CC8AEDBDA}" destId="{C0711BA8-BD7D-4361-B891-94A31D7EA648}" srcOrd="0" destOrd="0" presId="urn:microsoft.com/office/officeart/2005/8/layout/default"/>
    <dgm:cxn modelId="{F224F518-A373-45D7-A6C4-E99435451247}" type="presOf" srcId="{5F378888-0936-48BD-BC71-19CF633ADE68}" destId="{6B5D4C46-28BD-45C8-BE3F-6815A5E2E802}" srcOrd="0" destOrd="0" presId="urn:microsoft.com/office/officeart/2005/8/layout/default"/>
    <dgm:cxn modelId="{B6A1CA2B-C502-420D-B479-69760817A82C}" srcId="{4D93F73E-B7D8-4D8B-94B3-09926A675131}" destId="{2AD9A745-4BFE-45CA-A63B-30208B7855E2}" srcOrd="0" destOrd="0" parTransId="{F91372C0-1361-4B00-B15B-036DE029DC2C}" sibTransId="{C53EBD0D-67A5-4712-9943-465F7E8552AC}"/>
    <dgm:cxn modelId="{57793D2C-4C8E-4382-AA46-C455C8834CD0}" type="presOf" srcId="{4D93F73E-B7D8-4D8B-94B3-09926A675131}" destId="{00A96A87-90B7-4FEE-906C-BFC5AB25E393}" srcOrd="0" destOrd="0" presId="urn:microsoft.com/office/officeart/2005/8/layout/default"/>
    <dgm:cxn modelId="{15D8AF39-EA8F-41E5-970D-3A8F3DD3AAE4}" srcId="{4D93F73E-B7D8-4D8B-94B3-09926A675131}" destId="{8FAB192A-E79F-4FD3-B283-36DFE8566AB8}" srcOrd="9" destOrd="0" parTransId="{2424E08E-5542-4D26-987F-93BBB22394ED}" sibTransId="{3B9F5ED7-476E-42CE-B640-9F166C1A6089}"/>
    <dgm:cxn modelId="{510F2042-36F8-4D01-958B-2F21FAB07661}" type="presOf" srcId="{77F9874C-60DF-444B-B20E-52919A4869C6}" destId="{C2B779A7-B232-4FE9-B24A-EB55CC773E74}" srcOrd="0" destOrd="0" presId="urn:microsoft.com/office/officeart/2005/8/layout/default"/>
    <dgm:cxn modelId="{305FC650-49F3-49AD-BE55-368888D7842F}" type="presOf" srcId="{4C58B9BF-A3F4-4D34-B3D7-50BA8E912102}" destId="{E0950C16-9A38-4EC9-A4AD-469C1238DD9A}" srcOrd="0" destOrd="0" presId="urn:microsoft.com/office/officeart/2005/8/layout/default"/>
    <dgm:cxn modelId="{8EC2A65A-6CF7-453C-B7DF-3EE83054D0C7}" type="presOf" srcId="{2AD9A745-4BFE-45CA-A63B-30208B7855E2}" destId="{C558386B-7894-40B9-A01A-CA0EB9BC203E}" srcOrd="0" destOrd="0" presId="urn:microsoft.com/office/officeart/2005/8/layout/default"/>
    <dgm:cxn modelId="{06878D6D-4869-49C5-BF9E-B4767FF01C82}" srcId="{4D93F73E-B7D8-4D8B-94B3-09926A675131}" destId="{77F9874C-60DF-444B-B20E-52919A4869C6}" srcOrd="3" destOrd="0" parTransId="{3C807831-A9E8-4A2A-B27E-8D3721A196A6}" sibTransId="{0242059F-7C95-49B3-8448-DCD51FAF7283}"/>
    <dgm:cxn modelId="{901E4C73-7BFD-4D2C-9BEC-961CFA67CC1E}" srcId="{4D93F73E-B7D8-4D8B-94B3-09926A675131}" destId="{4EC3BA93-1BFA-4138-9334-09F46FFCF53E}" srcOrd="1" destOrd="0" parTransId="{FC0F7236-6575-466E-9857-4C2ECCFFCF8B}" sibTransId="{2D19F890-433D-46C4-986D-B7CB55561195}"/>
    <dgm:cxn modelId="{3DD22F8F-B70C-4C3B-834A-BE572C8329AB}" srcId="{4D93F73E-B7D8-4D8B-94B3-09926A675131}" destId="{E21E31D3-69A1-467F-B666-155F36DADB01}" srcOrd="8" destOrd="0" parTransId="{13148C83-F84B-48B6-A209-64FB30337F62}" sibTransId="{DF179D85-D426-40C5-BF55-245FF49D6EDA}"/>
    <dgm:cxn modelId="{0EA21294-C75E-438D-8508-D77B3B19D0C7}" type="presOf" srcId="{8FAB192A-E79F-4FD3-B283-36DFE8566AB8}" destId="{F6D06712-9CBB-483F-A452-5683F65EA483}" srcOrd="0" destOrd="0" presId="urn:microsoft.com/office/officeart/2005/8/layout/default"/>
    <dgm:cxn modelId="{B51DB4A3-643D-4EF6-A7F9-E79ED4B34F2C}" srcId="{4D93F73E-B7D8-4D8B-94B3-09926A675131}" destId="{2C6DD071-73A1-4267-9445-E72CD12B9CBA}" srcOrd="2" destOrd="0" parTransId="{ED644542-D325-4B4C-BCA7-E19A82C1699B}" sibTransId="{479E89FE-FEE3-4C71-B41D-C2F0B7BD885D}"/>
    <dgm:cxn modelId="{C214E9B6-DC98-4D34-AE9A-EDAE5C086096}" srcId="{4D93F73E-B7D8-4D8B-94B3-09926A675131}" destId="{5F378888-0936-48BD-BC71-19CF633ADE68}" srcOrd="10" destOrd="0" parTransId="{D4D64C1C-157A-4DA8-BD41-BA760A307F22}" sibTransId="{02B2190F-56CC-49AA-B3F9-60F5FF6D1DBC}"/>
    <dgm:cxn modelId="{6E2B25B7-C147-4920-BEC7-46733E206487}" srcId="{4D93F73E-B7D8-4D8B-94B3-09926A675131}" destId="{C5EAF4CC-3912-4866-9081-66F95D0FC72E}" srcOrd="5" destOrd="0" parTransId="{3D264AAB-DEF7-4CAC-8B77-E15EB92D1ACD}" sibTransId="{B61B48AA-EA0C-422E-A464-DE90D0D67205}"/>
    <dgm:cxn modelId="{CE3987CB-3F56-458B-8033-87C100D7A848}" srcId="{4D93F73E-B7D8-4D8B-94B3-09926A675131}" destId="{DF015F98-B26C-4D18-83BC-6310CEDECF55}" srcOrd="7" destOrd="0" parTransId="{BE6787FE-456A-48AE-A554-2D44649ACFDE}" sibTransId="{E080B295-109C-480D-A758-55910CAE004E}"/>
    <dgm:cxn modelId="{5141C5D3-CEDB-4657-B037-01D7534563A7}" srcId="{4D93F73E-B7D8-4D8B-94B3-09926A675131}" destId="{4C58B9BF-A3F4-4D34-B3D7-50BA8E912102}" srcOrd="11" destOrd="0" parTransId="{81BFDB10-7B2B-409E-91B6-9CDB7A5B7FEE}" sibTransId="{15F665B5-5AA6-4728-B28A-528F8AF777D0}"/>
    <dgm:cxn modelId="{918D53D8-662D-4A8B-828C-B41B50936227}" type="presOf" srcId="{2C6DD071-73A1-4267-9445-E72CD12B9CBA}" destId="{5147D2CE-D4BE-441A-9AE9-53A97009A022}" srcOrd="0" destOrd="0" presId="urn:microsoft.com/office/officeart/2005/8/layout/default"/>
    <dgm:cxn modelId="{34E1A9D9-9F80-4298-ABD1-84E6C526D635}" type="presOf" srcId="{4EC3BA93-1BFA-4138-9334-09F46FFCF53E}" destId="{D9AD6EDD-984E-4FFE-A0AB-DD14ED20EFCC}" srcOrd="0" destOrd="0" presId="urn:microsoft.com/office/officeart/2005/8/layout/default"/>
    <dgm:cxn modelId="{F9010DE4-0618-41A1-B733-7E18A07CB89F}" type="presOf" srcId="{FEE34D7A-173C-47C7-82EE-E9D12D644D5C}" destId="{A57D9082-822A-414C-A035-C42F7F189F83}" srcOrd="0" destOrd="0" presId="urn:microsoft.com/office/officeart/2005/8/layout/default"/>
    <dgm:cxn modelId="{031C80E7-EC46-41B6-823C-4C89C636F5D9}" type="presOf" srcId="{DF015F98-B26C-4D18-83BC-6310CEDECF55}" destId="{80351370-5686-4F8F-8BBF-CF2A69575B3C}" srcOrd="0" destOrd="0" presId="urn:microsoft.com/office/officeart/2005/8/layout/default"/>
    <dgm:cxn modelId="{6DA606E9-EB3A-47C3-99CE-3E25ED1092BD}" type="presOf" srcId="{C5EAF4CC-3912-4866-9081-66F95D0FC72E}" destId="{D1C40A26-E885-43CB-8D2C-441544207C36}" srcOrd="0" destOrd="0" presId="urn:microsoft.com/office/officeart/2005/8/layout/default"/>
    <dgm:cxn modelId="{AF17BEF3-47C0-4D50-AA0A-09E561E82705}" type="presOf" srcId="{E21E31D3-69A1-467F-B666-155F36DADB01}" destId="{425CFB02-9B77-4DE1-8251-BBD103ED5881}" srcOrd="0" destOrd="0" presId="urn:microsoft.com/office/officeart/2005/8/layout/default"/>
    <dgm:cxn modelId="{8A6483F4-5F26-4331-ACB2-E73F15DD2DF5}" srcId="{4D93F73E-B7D8-4D8B-94B3-09926A675131}" destId="{FEE34D7A-173C-47C7-82EE-E9D12D644D5C}" srcOrd="6" destOrd="0" parTransId="{5A9187F5-49B9-4881-BF60-EEE143DBF4E2}" sibTransId="{3DB76C4F-CF48-48AB-AD72-73F6FFDE90C6}"/>
    <dgm:cxn modelId="{662CD0AC-8DC5-4901-B075-C54F4EDC5BA5}" type="presParOf" srcId="{00A96A87-90B7-4FEE-906C-BFC5AB25E393}" destId="{C558386B-7894-40B9-A01A-CA0EB9BC203E}" srcOrd="0" destOrd="0" presId="urn:microsoft.com/office/officeart/2005/8/layout/default"/>
    <dgm:cxn modelId="{6EDE7D68-0124-4564-BA98-31C600BB6215}" type="presParOf" srcId="{00A96A87-90B7-4FEE-906C-BFC5AB25E393}" destId="{F8777D08-3BC4-4759-A2F6-7F8898A08468}" srcOrd="1" destOrd="0" presId="urn:microsoft.com/office/officeart/2005/8/layout/default"/>
    <dgm:cxn modelId="{7A6ADD45-81DA-4D5A-B13D-B400B844110C}" type="presParOf" srcId="{00A96A87-90B7-4FEE-906C-BFC5AB25E393}" destId="{D9AD6EDD-984E-4FFE-A0AB-DD14ED20EFCC}" srcOrd="2" destOrd="0" presId="urn:microsoft.com/office/officeart/2005/8/layout/default"/>
    <dgm:cxn modelId="{0E3D4946-6F13-401B-97E2-088EF1589FFE}" type="presParOf" srcId="{00A96A87-90B7-4FEE-906C-BFC5AB25E393}" destId="{01EF2938-3143-4984-934D-C7C157251B96}" srcOrd="3" destOrd="0" presId="urn:microsoft.com/office/officeart/2005/8/layout/default"/>
    <dgm:cxn modelId="{F906F75E-07DF-4F03-9173-87050109EBAA}" type="presParOf" srcId="{00A96A87-90B7-4FEE-906C-BFC5AB25E393}" destId="{5147D2CE-D4BE-441A-9AE9-53A97009A022}" srcOrd="4" destOrd="0" presId="urn:microsoft.com/office/officeart/2005/8/layout/default"/>
    <dgm:cxn modelId="{DF5B9AF3-B94A-445C-B8CE-893F9110A259}" type="presParOf" srcId="{00A96A87-90B7-4FEE-906C-BFC5AB25E393}" destId="{C68CC35A-5C80-401B-BAA5-D0AFDC0A59E6}" srcOrd="5" destOrd="0" presId="urn:microsoft.com/office/officeart/2005/8/layout/default"/>
    <dgm:cxn modelId="{A2DFB36E-C783-4362-B396-13270AFEE709}" type="presParOf" srcId="{00A96A87-90B7-4FEE-906C-BFC5AB25E393}" destId="{C2B779A7-B232-4FE9-B24A-EB55CC773E74}" srcOrd="6" destOrd="0" presId="urn:microsoft.com/office/officeart/2005/8/layout/default"/>
    <dgm:cxn modelId="{21F9AA99-6193-4F9A-BA54-ACC2DBD241F2}" type="presParOf" srcId="{00A96A87-90B7-4FEE-906C-BFC5AB25E393}" destId="{C119BDA7-54D8-4F5D-86C2-AC00A15AB293}" srcOrd="7" destOrd="0" presId="urn:microsoft.com/office/officeart/2005/8/layout/default"/>
    <dgm:cxn modelId="{B43B026D-2B6C-454E-9A53-AC5F0BAFF3D1}" type="presParOf" srcId="{00A96A87-90B7-4FEE-906C-BFC5AB25E393}" destId="{C0711BA8-BD7D-4361-B891-94A31D7EA648}" srcOrd="8" destOrd="0" presId="urn:microsoft.com/office/officeart/2005/8/layout/default"/>
    <dgm:cxn modelId="{142A94B5-19D9-44D7-9A3D-3DF93A3E1066}" type="presParOf" srcId="{00A96A87-90B7-4FEE-906C-BFC5AB25E393}" destId="{5616AE8D-CAB5-4D85-A47C-EBF079AA273A}" srcOrd="9" destOrd="0" presId="urn:microsoft.com/office/officeart/2005/8/layout/default"/>
    <dgm:cxn modelId="{40D04D65-C8F5-4D1F-B8F2-D4407D90CDAD}" type="presParOf" srcId="{00A96A87-90B7-4FEE-906C-BFC5AB25E393}" destId="{D1C40A26-E885-43CB-8D2C-441544207C36}" srcOrd="10" destOrd="0" presId="urn:microsoft.com/office/officeart/2005/8/layout/default"/>
    <dgm:cxn modelId="{31474DB9-0628-4D89-956E-49C3FA960F93}" type="presParOf" srcId="{00A96A87-90B7-4FEE-906C-BFC5AB25E393}" destId="{CD0C7C85-A3EF-41FE-8C87-9DA63063C4C9}" srcOrd="11" destOrd="0" presId="urn:microsoft.com/office/officeart/2005/8/layout/default"/>
    <dgm:cxn modelId="{7C090ED1-4EFF-45B5-8705-35C1E17E5551}" type="presParOf" srcId="{00A96A87-90B7-4FEE-906C-BFC5AB25E393}" destId="{A57D9082-822A-414C-A035-C42F7F189F83}" srcOrd="12" destOrd="0" presId="urn:microsoft.com/office/officeart/2005/8/layout/default"/>
    <dgm:cxn modelId="{E34FA763-2B89-4BF9-9550-D67F9497C1A5}" type="presParOf" srcId="{00A96A87-90B7-4FEE-906C-BFC5AB25E393}" destId="{171D5C11-F550-42CF-949B-AF6A8213EDCF}" srcOrd="13" destOrd="0" presId="urn:microsoft.com/office/officeart/2005/8/layout/default"/>
    <dgm:cxn modelId="{3CBB3218-D659-40C0-8CD2-4AC4AF28EC04}" type="presParOf" srcId="{00A96A87-90B7-4FEE-906C-BFC5AB25E393}" destId="{80351370-5686-4F8F-8BBF-CF2A69575B3C}" srcOrd="14" destOrd="0" presId="urn:microsoft.com/office/officeart/2005/8/layout/default"/>
    <dgm:cxn modelId="{2064E599-B87D-4B97-AE64-EFF9092B9628}" type="presParOf" srcId="{00A96A87-90B7-4FEE-906C-BFC5AB25E393}" destId="{6BB06992-DDC5-4715-85A3-E174181DCDDF}" srcOrd="15" destOrd="0" presId="urn:microsoft.com/office/officeart/2005/8/layout/default"/>
    <dgm:cxn modelId="{F46BF674-FD8D-4ED0-836D-0E1840B4A41A}" type="presParOf" srcId="{00A96A87-90B7-4FEE-906C-BFC5AB25E393}" destId="{425CFB02-9B77-4DE1-8251-BBD103ED5881}" srcOrd="16" destOrd="0" presId="urn:microsoft.com/office/officeart/2005/8/layout/default"/>
    <dgm:cxn modelId="{BC8273A4-40C6-46B6-9CFD-C2C457ED6861}" type="presParOf" srcId="{00A96A87-90B7-4FEE-906C-BFC5AB25E393}" destId="{5E95E6F2-9EFF-4245-B7DE-1B295243A4C0}" srcOrd="17" destOrd="0" presId="urn:microsoft.com/office/officeart/2005/8/layout/default"/>
    <dgm:cxn modelId="{3B1DFE08-24DB-403B-B478-15A826D00A8E}" type="presParOf" srcId="{00A96A87-90B7-4FEE-906C-BFC5AB25E393}" destId="{F6D06712-9CBB-483F-A452-5683F65EA483}" srcOrd="18" destOrd="0" presId="urn:microsoft.com/office/officeart/2005/8/layout/default"/>
    <dgm:cxn modelId="{D1CE72BC-896F-49E4-B858-55A4AEE30BD2}" type="presParOf" srcId="{00A96A87-90B7-4FEE-906C-BFC5AB25E393}" destId="{414B5700-6CC3-40C2-9D3C-9DF2D2D6AF6E}" srcOrd="19" destOrd="0" presId="urn:microsoft.com/office/officeart/2005/8/layout/default"/>
    <dgm:cxn modelId="{E8328CB7-854C-46E5-9FCC-436C5884E335}" type="presParOf" srcId="{00A96A87-90B7-4FEE-906C-BFC5AB25E393}" destId="{6B5D4C46-28BD-45C8-BE3F-6815A5E2E802}" srcOrd="20" destOrd="0" presId="urn:microsoft.com/office/officeart/2005/8/layout/default"/>
    <dgm:cxn modelId="{0D1EDEDC-695B-4870-BE27-A628E83B62D3}" type="presParOf" srcId="{00A96A87-90B7-4FEE-906C-BFC5AB25E393}" destId="{FA04F894-C56A-4870-B2A9-5240E7D5AD78}" srcOrd="21" destOrd="0" presId="urn:microsoft.com/office/officeart/2005/8/layout/default"/>
    <dgm:cxn modelId="{8C6457CE-1C3C-4D33-AF0E-CC90295D9B7A}" type="presParOf" srcId="{00A96A87-90B7-4FEE-906C-BFC5AB25E393}" destId="{E0950C16-9A38-4EC9-A4AD-469C1238DD9A}"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E5005-F4B1-482C-A6EE-B31E1D0518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EE56BA-2985-4961-B443-CF425AD630E6}">
      <dgm:prSet/>
      <dgm:spPr/>
      <dgm:t>
        <a:bodyPr/>
        <a:lstStyle/>
        <a:p>
          <a:pPr rtl="0"/>
          <a:r>
            <a:rPr lang="en-US" b="0"/>
            <a:t>Low-income New Yorkers, usually at or below 200% of poverty.</a:t>
          </a:r>
          <a:endParaRPr lang="en-US"/>
        </a:p>
      </dgm:t>
    </dgm:pt>
    <dgm:pt modelId="{FD52D149-B633-49AF-8D67-32C9EAC9A676}" type="parTrans" cxnId="{062C2AAC-7A21-4D12-9769-6450CBEF946D}">
      <dgm:prSet/>
      <dgm:spPr/>
      <dgm:t>
        <a:bodyPr/>
        <a:lstStyle/>
        <a:p>
          <a:endParaRPr lang="en-US"/>
        </a:p>
      </dgm:t>
    </dgm:pt>
    <dgm:pt modelId="{324D193B-D382-4D32-A716-34C6389595C3}" type="sibTrans" cxnId="{062C2AAC-7A21-4D12-9769-6450CBEF946D}">
      <dgm:prSet/>
      <dgm:spPr/>
      <dgm:t>
        <a:bodyPr/>
        <a:lstStyle/>
        <a:p>
          <a:endParaRPr lang="en-US"/>
        </a:p>
      </dgm:t>
    </dgm:pt>
    <dgm:pt modelId="{8A6A49A8-8ED8-4D42-8786-745DC0E4DD6C}">
      <dgm:prSet/>
      <dgm:spPr/>
      <dgm:t>
        <a:bodyPr/>
        <a:lstStyle/>
        <a:p>
          <a:pPr rtl="0"/>
          <a:r>
            <a:rPr lang="en-US" b="0" dirty="0"/>
            <a:t>Federal poverty line = approximately </a:t>
          </a:r>
          <a:r>
            <a:rPr lang="en-US" b="1" dirty="0">
              <a:solidFill>
                <a:srgbClr val="FFC000"/>
              </a:solidFill>
            </a:rPr>
            <a:t>$15,600 </a:t>
          </a:r>
          <a:r>
            <a:rPr lang="en-US" b="0" dirty="0"/>
            <a:t>for an individual.</a:t>
          </a:r>
          <a:endParaRPr lang="en-US" dirty="0"/>
        </a:p>
      </dgm:t>
    </dgm:pt>
    <dgm:pt modelId="{0705B0C9-B4D6-418E-8849-A317F2BAF851}" type="parTrans" cxnId="{635002F0-1BAD-4D8A-A917-D8C71F1DE71E}">
      <dgm:prSet/>
      <dgm:spPr/>
      <dgm:t>
        <a:bodyPr/>
        <a:lstStyle/>
        <a:p>
          <a:endParaRPr lang="en-US"/>
        </a:p>
      </dgm:t>
    </dgm:pt>
    <dgm:pt modelId="{C8CAFA20-8259-42A5-BF75-8C674EA102FB}" type="sibTrans" cxnId="{635002F0-1BAD-4D8A-A917-D8C71F1DE71E}">
      <dgm:prSet/>
      <dgm:spPr/>
      <dgm:t>
        <a:bodyPr/>
        <a:lstStyle/>
        <a:p>
          <a:endParaRPr lang="en-US"/>
        </a:p>
      </dgm:t>
    </dgm:pt>
    <dgm:pt modelId="{DD5A8972-EE74-4C64-A480-9C8BCC744F1D}">
      <dgm:prSet/>
      <dgm:spPr/>
      <dgm:t>
        <a:bodyPr/>
        <a:lstStyle/>
        <a:p>
          <a:pPr rtl="0"/>
          <a:r>
            <a:rPr lang="en-US" b="1" dirty="0">
              <a:solidFill>
                <a:srgbClr val="FFC000"/>
              </a:solidFill>
            </a:rPr>
            <a:t>2 million </a:t>
          </a:r>
          <a:r>
            <a:rPr lang="en-US" b="0" dirty="0"/>
            <a:t>New Yorkers live at or below 100% of the poverty line.</a:t>
          </a:r>
          <a:endParaRPr lang="en-US" dirty="0"/>
        </a:p>
      </dgm:t>
    </dgm:pt>
    <dgm:pt modelId="{ADF3D365-6CE8-42A5-9C87-77752C3E6694}" type="parTrans" cxnId="{EE5991AA-F72A-4548-9CDD-C4F26CA6994B}">
      <dgm:prSet/>
      <dgm:spPr/>
      <dgm:t>
        <a:bodyPr/>
        <a:lstStyle/>
        <a:p>
          <a:endParaRPr lang="en-US"/>
        </a:p>
      </dgm:t>
    </dgm:pt>
    <dgm:pt modelId="{FAE7C4A2-F38F-40D5-A3E1-8AF446C688AF}" type="sibTrans" cxnId="{EE5991AA-F72A-4548-9CDD-C4F26CA6994B}">
      <dgm:prSet/>
      <dgm:spPr/>
      <dgm:t>
        <a:bodyPr/>
        <a:lstStyle/>
        <a:p>
          <a:endParaRPr lang="en-US"/>
        </a:p>
      </dgm:t>
    </dgm:pt>
    <dgm:pt modelId="{66364C2A-191B-4DA7-BADE-56D623E10F76}">
      <dgm:prSet/>
      <dgm:spPr/>
      <dgm:t>
        <a:bodyPr/>
        <a:lstStyle/>
        <a:p>
          <a:pPr rtl="0"/>
          <a:r>
            <a:rPr lang="en-US" b="1" dirty="0">
              <a:solidFill>
                <a:srgbClr val="FFC000"/>
              </a:solidFill>
            </a:rPr>
            <a:t>4.6 million </a:t>
          </a:r>
          <a:r>
            <a:rPr lang="en-US" b="0" dirty="0"/>
            <a:t>New Yorkers live at or below 200% of the poverty line.</a:t>
          </a:r>
          <a:endParaRPr lang="en-US" dirty="0"/>
        </a:p>
      </dgm:t>
    </dgm:pt>
    <dgm:pt modelId="{9FFFE8B8-0069-4AC5-9D4B-87C1C9344BAD}" type="parTrans" cxnId="{C07C3213-AAA5-45FB-A685-1FB9E7F5AB7F}">
      <dgm:prSet/>
      <dgm:spPr/>
      <dgm:t>
        <a:bodyPr/>
        <a:lstStyle/>
        <a:p>
          <a:endParaRPr lang="en-US"/>
        </a:p>
      </dgm:t>
    </dgm:pt>
    <dgm:pt modelId="{523DF5B7-A6C9-4D27-A7C4-DEDC808FA1A0}" type="sibTrans" cxnId="{C07C3213-AAA5-45FB-A685-1FB9E7F5AB7F}">
      <dgm:prSet/>
      <dgm:spPr/>
      <dgm:t>
        <a:bodyPr/>
        <a:lstStyle/>
        <a:p>
          <a:endParaRPr lang="en-US"/>
        </a:p>
      </dgm:t>
    </dgm:pt>
    <dgm:pt modelId="{490910DC-3F7C-4590-8D17-B2EE98068963}" type="pres">
      <dgm:prSet presAssocID="{02EE5005-F4B1-482C-A6EE-B31E1D05189E}" presName="linear" presStyleCnt="0">
        <dgm:presLayoutVars>
          <dgm:animLvl val="lvl"/>
          <dgm:resizeHandles val="exact"/>
        </dgm:presLayoutVars>
      </dgm:prSet>
      <dgm:spPr/>
    </dgm:pt>
    <dgm:pt modelId="{8BB91378-A5A1-4931-952F-9D268C2C3D3A}" type="pres">
      <dgm:prSet presAssocID="{93EE56BA-2985-4961-B443-CF425AD630E6}" presName="parentText" presStyleLbl="node1" presStyleIdx="0" presStyleCnt="4">
        <dgm:presLayoutVars>
          <dgm:chMax val="0"/>
          <dgm:bulletEnabled val="1"/>
        </dgm:presLayoutVars>
      </dgm:prSet>
      <dgm:spPr/>
    </dgm:pt>
    <dgm:pt modelId="{10853FBE-D599-431E-8099-DF39DBB65512}" type="pres">
      <dgm:prSet presAssocID="{324D193B-D382-4D32-A716-34C6389595C3}" presName="spacer" presStyleCnt="0"/>
      <dgm:spPr/>
    </dgm:pt>
    <dgm:pt modelId="{640DF843-D732-4FD3-B639-F90C7E6891C6}" type="pres">
      <dgm:prSet presAssocID="{8A6A49A8-8ED8-4D42-8786-745DC0E4DD6C}" presName="parentText" presStyleLbl="node1" presStyleIdx="1" presStyleCnt="4">
        <dgm:presLayoutVars>
          <dgm:chMax val="0"/>
          <dgm:bulletEnabled val="1"/>
        </dgm:presLayoutVars>
      </dgm:prSet>
      <dgm:spPr/>
    </dgm:pt>
    <dgm:pt modelId="{071E1174-F06C-435B-BD09-263AEA398224}" type="pres">
      <dgm:prSet presAssocID="{C8CAFA20-8259-42A5-BF75-8C674EA102FB}" presName="spacer" presStyleCnt="0"/>
      <dgm:spPr/>
    </dgm:pt>
    <dgm:pt modelId="{5E6C577E-E7CB-46C9-B1EC-E22B2240D9A3}" type="pres">
      <dgm:prSet presAssocID="{DD5A8972-EE74-4C64-A480-9C8BCC744F1D}" presName="parentText" presStyleLbl="node1" presStyleIdx="2" presStyleCnt="4">
        <dgm:presLayoutVars>
          <dgm:chMax val="0"/>
          <dgm:bulletEnabled val="1"/>
        </dgm:presLayoutVars>
      </dgm:prSet>
      <dgm:spPr/>
    </dgm:pt>
    <dgm:pt modelId="{484914AC-6422-49ED-AAF7-0DB534763AEF}" type="pres">
      <dgm:prSet presAssocID="{FAE7C4A2-F38F-40D5-A3E1-8AF446C688AF}" presName="spacer" presStyleCnt="0"/>
      <dgm:spPr/>
    </dgm:pt>
    <dgm:pt modelId="{01AE57D0-62EA-4D26-B2FC-F511F2D52E38}" type="pres">
      <dgm:prSet presAssocID="{66364C2A-191B-4DA7-BADE-56D623E10F76}" presName="parentText" presStyleLbl="node1" presStyleIdx="3" presStyleCnt="4">
        <dgm:presLayoutVars>
          <dgm:chMax val="0"/>
          <dgm:bulletEnabled val="1"/>
        </dgm:presLayoutVars>
      </dgm:prSet>
      <dgm:spPr/>
    </dgm:pt>
  </dgm:ptLst>
  <dgm:cxnLst>
    <dgm:cxn modelId="{C25B1F0D-5EA6-4AFF-9BF3-D153E7C9B67B}" type="presOf" srcId="{66364C2A-191B-4DA7-BADE-56D623E10F76}" destId="{01AE57D0-62EA-4D26-B2FC-F511F2D52E38}" srcOrd="0" destOrd="0" presId="urn:microsoft.com/office/officeart/2005/8/layout/vList2"/>
    <dgm:cxn modelId="{C07C3213-AAA5-45FB-A685-1FB9E7F5AB7F}" srcId="{02EE5005-F4B1-482C-A6EE-B31E1D05189E}" destId="{66364C2A-191B-4DA7-BADE-56D623E10F76}" srcOrd="3" destOrd="0" parTransId="{9FFFE8B8-0069-4AC5-9D4B-87C1C9344BAD}" sibTransId="{523DF5B7-A6C9-4D27-A7C4-DEDC808FA1A0}"/>
    <dgm:cxn modelId="{09754013-FF41-4069-9494-30EA21945355}" type="presOf" srcId="{8A6A49A8-8ED8-4D42-8786-745DC0E4DD6C}" destId="{640DF843-D732-4FD3-B639-F90C7E6891C6}" srcOrd="0" destOrd="0" presId="urn:microsoft.com/office/officeart/2005/8/layout/vList2"/>
    <dgm:cxn modelId="{AD1F8F14-4B66-4CB2-A391-69F4581C0177}" type="presOf" srcId="{DD5A8972-EE74-4C64-A480-9C8BCC744F1D}" destId="{5E6C577E-E7CB-46C9-B1EC-E22B2240D9A3}" srcOrd="0" destOrd="0" presId="urn:microsoft.com/office/officeart/2005/8/layout/vList2"/>
    <dgm:cxn modelId="{267E1922-797E-4DB4-962C-936D0A01D1B4}" type="presOf" srcId="{02EE5005-F4B1-482C-A6EE-B31E1D05189E}" destId="{490910DC-3F7C-4590-8D17-B2EE98068963}" srcOrd="0" destOrd="0" presId="urn:microsoft.com/office/officeart/2005/8/layout/vList2"/>
    <dgm:cxn modelId="{F65EC257-AFD9-4647-A757-DE6D7B8C41A9}" type="presOf" srcId="{93EE56BA-2985-4961-B443-CF425AD630E6}" destId="{8BB91378-A5A1-4931-952F-9D268C2C3D3A}" srcOrd="0" destOrd="0" presId="urn:microsoft.com/office/officeart/2005/8/layout/vList2"/>
    <dgm:cxn modelId="{EE5991AA-F72A-4548-9CDD-C4F26CA6994B}" srcId="{02EE5005-F4B1-482C-A6EE-B31E1D05189E}" destId="{DD5A8972-EE74-4C64-A480-9C8BCC744F1D}" srcOrd="2" destOrd="0" parTransId="{ADF3D365-6CE8-42A5-9C87-77752C3E6694}" sibTransId="{FAE7C4A2-F38F-40D5-A3E1-8AF446C688AF}"/>
    <dgm:cxn modelId="{062C2AAC-7A21-4D12-9769-6450CBEF946D}" srcId="{02EE5005-F4B1-482C-A6EE-B31E1D05189E}" destId="{93EE56BA-2985-4961-B443-CF425AD630E6}" srcOrd="0" destOrd="0" parTransId="{FD52D149-B633-49AF-8D67-32C9EAC9A676}" sibTransId="{324D193B-D382-4D32-A716-34C6389595C3}"/>
    <dgm:cxn modelId="{635002F0-1BAD-4D8A-A917-D8C71F1DE71E}" srcId="{02EE5005-F4B1-482C-A6EE-B31E1D05189E}" destId="{8A6A49A8-8ED8-4D42-8786-745DC0E4DD6C}" srcOrd="1" destOrd="0" parTransId="{0705B0C9-B4D6-418E-8849-A317F2BAF851}" sibTransId="{C8CAFA20-8259-42A5-BF75-8C674EA102FB}"/>
    <dgm:cxn modelId="{48C214B4-D656-46E2-9B06-A802B6B8FC1D}" type="presParOf" srcId="{490910DC-3F7C-4590-8D17-B2EE98068963}" destId="{8BB91378-A5A1-4931-952F-9D268C2C3D3A}" srcOrd="0" destOrd="0" presId="urn:microsoft.com/office/officeart/2005/8/layout/vList2"/>
    <dgm:cxn modelId="{E659163A-9A8D-400A-BFB3-FEFF84A8F7EE}" type="presParOf" srcId="{490910DC-3F7C-4590-8D17-B2EE98068963}" destId="{10853FBE-D599-431E-8099-DF39DBB65512}" srcOrd="1" destOrd="0" presId="urn:microsoft.com/office/officeart/2005/8/layout/vList2"/>
    <dgm:cxn modelId="{9197F623-C062-4156-8E40-1F059B5382ED}" type="presParOf" srcId="{490910DC-3F7C-4590-8D17-B2EE98068963}" destId="{640DF843-D732-4FD3-B639-F90C7E6891C6}" srcOrd="2" destOrd="0" presId="urn:microsoft.com/office/officeart/2005/8/layout/vList2"/>
    <dgm:cxn modelId="{0E614F72-2FAC-45F1-92F6-7811DF8C592D}" type="presParOf" srcId="{490910DC-3F7C-4590-8D17-B2EE98068963}" destId="{071E1174-F06C-435B-BD09-263AEA398224}" srcOrd="3" destOrd="0" presId="urn:microsoft.com/office/officeart/2005/8/layout/vList2"/>
    <dgm:cxn modelId="{D9541724-0103-46C4-A108-881548D8C77A}" type="presParOf" srcId="{490910DC-3F7C-4590-8D17-B2EE98068963}" destId="{5E6C577E-E7CB-46C9-B1EC-E22B2240D9A3}" srcOrd="4" destOrd="0" presId="urn:microsoft.com/office/officeart/2005/8/layout/vList2"/>
    <dgm:cxn modelId="{CC2014C8-3B53-4196-94B5-D4740087F328}" type="presParOf" srcId="{490910DC-3F7C-4590-8D17-B2EE98068963}" destId="{484914AC-6422-49ED-AAF7-0DB534763AEF}" srcOrd="5" destOrd="0" presId="urn:microsoft.com/office/officeart/2005/8/layout/vList2"/>
    <dgm:cxn modelId="{91D8EBE0-6A87-4FE4-A729-C4C30513C8C1}" type="presParOf" srcId="{490910DC-3F7C-4590-8D17-B2EE98068963}" destId="{01AE57D0-62EA-4D26-B2FC-F511F2D52E3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DF812-661D-4946-8544-776A410C132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5043C97-EA23-4A94-8AE0-FBF24E9B6894}">
      <dgm:prSet/>
      <dgm:spPr/>
      <dgm:t>
        <a:bodyPr/>
        <a:lstStyle/>
        <a:p>
          <a:r>
            <a:rPr lang="en-US"/>
            <a:t>150+ clinics annually</a:t>
          </a:r>
        </a:p>
      </dgm:t>
    </dgm:pt>
    <dgm:pt modelId="{D91F5E41-5EC5-4793-BAA0-2F08A2BFB15A}" type="parTrans" cxnId="{B2751BAD-77EA-4E67-A7F4-EE7D26C6AF30}">
      <dgm:prSet/>
      <dgm:spPr/>
      <dgm:t>
        <a:bodyPr/>
        <a:lstStyle/>
        <a:p>
          <a:endParaRPr lang="en-US"/>
        </a:p>
      </dgm:t>
    </dgm:pt>
    <dgm:pt modelId="{212C4E6F-CB7B-4CE0-BFD1-6DD2E8584229}" type="sibTrans" cxnId="{B2751BAD-77EA-4E67-A7F4-EE7D26C6AF30}">
      <dgm:prSet/>
      <dgm:spPr/>
      <dgm:t>
        <a:bodyPr/>
        <a:lstStyle/>
        <a:p>
          <a:endParaRPr lang="en-US"/>
        </a:p>
      </dgm:t>
    </dgm:pt>
    <dgm:pt modelId="{75CFEF05-3110-46D8-931F-F86D5D42B70C}">
      <dgm:prSet/>
      <dgm:spPr/>
      <dgm:t>
        <a:bodyPr/>
        <a:lstStyle/>
        <a:p>
          <a:r>
            <a:rPr lang="en-US"/>
            <a:t>4,100+ pro bono cases handled annually by firms/corporations</a:t>
          </a:r>
        </a:p>
      </dgm:t>
    </dgm:pt>
    <dgm:pt modelId="{4AB5AA6F-6883-47EB-BB04-E792D5E43B79}" type="parTrans" cxnId="{F76047AC-FF08-42F1-84FE-E656465C39B5}">
      <dgm:prSet/>
      <dgm:spPr/>
      <dgm:t>
        <a:bodyPr/>
        <a:lstStyle/>
        <a:p>
          <a:endParaRPr lang="en-US"/>
        </a:p>
      </dgm:t>
    </dgm:pt>
    <dgm:pt modelId="{0F13FFE2-A766-4CDC-BE2C-D3EF9EC4A8C1}" type="sibTrans" cxnId="{F76047AC-FF08-42F1-84FE-E656465C39B5}">
      <dgm:prSet/>
      <dgm:spPr/>
      <dgm:t>
        <a:bodyPr/>
        <a:lstStyle/>
        <a:p>
          <a:endParaRPr lang="en-US"/>
        </a:p>
      </dgm:t>
    </dgm:pt>
    <dgm:pt modelId="{907F8AE1-B37C-46A0-B248-4828285D2826}">
      <dgm:prSet/>
      <dgm:spPr/>
      <dgm:t>
        <a:bodyPr/>
        <a:lstStyle/>
        <a:p>
          <a:r>
            <a:rPr lang="en-US" dirty="0"/>
            <a:t>100 firms and corporations</a:t>
          </a:r>
        </a:p>
      </dgm:t>
    </dgm:pt>
    <dgm:pt modelId="{4FD1D37E-CCBD-4F20-B9F1-478831E3C80C}" type="parTrans" cxnId="{722D8B97-406D-4160-B080-A0398D159183}">
      <dgm:prSet/>
      <dgm:spPr/>
      <dgm:t>
        <a:bodyPr/>
        <a:lstStyle/>
        <a:p>
          <a:endParaRPr lang="en-US"/>
        </a:p>
      </dgm:t>
    </dgm:pt>
    <dgm:pt modelId="{F418EB88-0A64-4CF5-A097-B30CF3528311}" type="sibTrans" cxnId="{722D8B97-406D-4160-B080-A0398D159183}">
      <dgm:prSet/>
      <dgm:spPr/>
      <dgm:t>
        <a:bodyPr/>
        <a:lstStyle/>
        <a:p>
          <a:endParaRPr lang="en-US"/>
        </a:p>
      </dgm:t>
    </dgm:pt>
    <dgm:pt modelId="{36B2FBD8-07FB-4845-9EE2-9A31F902E14B}">
      <dgm:prSet/>
      <dgm:spPr/>
      <dgm:t>
        <a:bodyPr/>
        <a:lstStyle/>
        <a:p>
          <a:r>
            <a:rPr lang="en-US"/>
            <a:t>4,750+ volunteers</a:t>
          </a:r>
        </a:p>
      </dgm:t>
    </dgm:pt>
    <dgm:pt modelId="{6654CEE4-118A-4710-9521-5562BA4CBC7E}" type="parTrans" cxnId="{6818D679-CF76-418E-8FD3-4E599DE07047}">
      <dgm:prSet/>
      <dgm:spPr/>
      <dgm:t>
        <a:bodyPr/>
        <a:lstStyle/>
        <a:p>
          <a:endParaRPr lang="en-US"/>
        </a:p>
      </dgm:t>
    </dgm:pt>
    <dgm:pt modelId="{FD5A7E3D-FD69-4A9B-B34A-25EBF3718A8F}" type="sibTrans" cxnId="{6818D679-CF76-418E-8FD3-4E599DE07047}">
      <dgm:prSet/>
      <dgm:spPr/>
      <dgm:t>
        <a:bodyPr/>
        <a:lstStyle/>
        <a:p>
          <a:endParaRPr lang="en-US"/>
        </a:p>
      </dgm:t>
    </dgm:pt>
    <dgm:pt modelId="{EAD97A56-61CB-40B4-91BF-F1B489E89BDD}">
      <dgm:prSet/>
      <dgm:spPr/>
      <dgm:t>
        <a:bodyPr/>
        <a:lstStyle/>
        <a:p>
          <a:r>
            <a:rPr lang="en-US"/>
            <a:t>$80M value of donated time</a:t>
          </a:r>
        </a:p>
      </dgm:t>
    </dgm:pt>
    <dgm:pt modelId="{4ACB3C0A-A6C4-4A46-AE5D-7A058020383B}" type="parTrans" cxnId="{71AD625B-8302-43EF-AF7F-11B2A12A9C74}">
      <dgm:prSet/>
      <dgm:spPr/>
      <dgm:t>
        <a:bodyPr/>
        <a:lstStyle/>
        <a:p>
          <a:endParaRPr lang="en-US"/>
        </a:p>
      </dgm:t>
    </dgm:pt>
    <dgm:pt modelId="{DA48C467-10F4-4C79-BDCD-27D4C91B8C68}" type="sibTrans" cxnId="{71AD625B-8302-43EF-AF7F-11B2A12A9C74}">
      <dgm:prSet/>
      <dgm:spPr/>
      <dgm:t>
        <a:bodyPr/>
        <a:lstStyle/>
        <a:p>
          <a:endParaRPr lang="en-US"/>
        </a:p>
      </dgm:t>
    </dgm:pt>
    <dgm:pt modelId="{CDA3B60C-4447-4725-B97B-A1399B34BBF4}" type="pres">
      <dgm:prSet presAssocID="{C85DF812-661D-4946-8544-776A410C132E}" presName="root" presStyleCnt="0">
        <dgm:presLayoutVars>
          <dgm:dir/>
          <dgm:resizeHandles val="exact"/>
        </dgm:presLayoutVars>
      </dgm:prSet>
      <dgm:spPr/>
    </dgm:pt>
    <dgm:pt modelId="{EF5EBE77-76B2-4A24-AD76-FB5F429AB0BA}" type="pres">
      <dgm:prSet presAssocID="{25043C97-EA23-4A94-8AE0-FBF24E9B6894}" presName="compNode" presStyleCnt="0"/>
      <dgm:spPr/>
    </dgm:pt>
    <dgm:pt modelId="{AAE61E3E-6125-4AEA-B9B6-08712E3585FE}" type="pres">
      <dgm:prSet presAssocID="{25043C97-EA23-4A94-8AE0-FBF24E9B6894}" presName="bgRect" presStyleLbl="bgShp" presStyleIdx="0" presStyleCnt="5"/>
      <dgm:spPr/>
    </dgm:pt>
    <dgm:pt modelId="{CD490BF7-C3C0-4260-9FA4-3ABF2EB8CE42}" type="pres">
      <dgm:prSet presAssocID="{25043C97-EA23-4A94-8AE0-FBF24E9B68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A5E77A95-37E9-47C5-A868-281859D37844}" type="pres">
      <dgm:prSet presAssocID="{25043C97-EA23-4A94-8AE0-FBF24E9B6894}" presName="spaceRect" presStyleCnt="0"/>
      <dgm:spPr/>
    </dgm:pt>
    <dgm:pt modelId="{96A07E6D-07BC-4C9E-99CB-76604ECF321D}" type="pres">
      <dgm:prSet presAssocID="{25043C97-EA23-4A94-8AE0-FBF24E9B6894}" presName="parTx" presStyleLbl="revTx" presStyleIdx="0" presStyleCnt="5">
        <dgm:presLayoutVars>
          <dgm:chMax val="0"/>
          <dgm:chPref val="0"/>
        </dgm:presLayoutVars>
      </dgm:prSet>
      <dgm:spPr/>
    </dgm:pt>
    <dgm:pt modelId="{BEEBB372-ABFA-45FE-8E7F-A3AECD202FB7}" type="pres">
      <dgm:prSet presAssocID="{212C4E6F-CB7B-4CE0-BFD1-6DD2E8584229}" presName="sibTrans" presStyleCnt="0"/>
      <dgm:spPr/>
    </dgm:pt>
    <dgm:pt modelId="{58E5F185-4349-4234-98F0-FF81FF3CE195}" type="pres">
      <dgm:prSet presAssocID="{75CFEF05-3110-46D8-931F-F86D5D42B70C}" presName="compNode" presStyleCnt="0"/>
      <dgm:spPr/>
    </dgm:pt>
    <dgm:pt modelId="{1AFE5092-6979-45BD-9EC0-4F3D804075D1}" type="pres">
      <dgm:prSet presAssocID="{75CFEF05-3110-46D8-931F-F86D5D42B70C}" presName="bgRect" presStyleLbl="bgShp" presStyleIdx="1" presStyleCnt="5"/>
      <dgm:spPr/>
    </dgm:pt>
    <dgm:pt modelId="{5EB23743-6EEC-416C-90DA-04146DFBED9D}" type="pres">
      <dgm:prSet presAssocID="{75CFEF05-3110-46D8-931F-F86D5D42B70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933DB75-F6F1-481F-B747-B513AC979DBA}" type="pres">
      <dgm:prSet presAssocID="{75CFEF05-3110-46D8-931F-F86D5D42B70C}" presName="spaceRect" presStyleCnt="0"/>
      <dgm:spPr/>
    </dgm:pt>
    <dgm:pt modelId="{FB541D34-8859-4F65-823B-216CCB737EFF}" type="pres">
      <dgm:prSet presAssocID="{75CFEF05-3110-46D8-931F-F86D5D42B70C}" presName="parTx" presStyleLbl="revTx" presStyleIdx="1" presStyleCnt="5">
        <dgm:presLayoutVars>
          <dgm:chMax val="0"/>
          <dgm:chPref val="0"/>
        </dgm:presLayoutVars>
      </dgm:prSet>
      <dgm:spPr/>
    </dgm:pt>
    <dgm:pt modelId="{01649626-5D09-4801-A4C8-B253B2923B00}" type="pres">
      <dgm:prSet presAssocID="{0F13FFE2-A766-4CDC-BE2C-D3EF9EC4A8C1}" presName="sibTrans" presStyleCnt="0"/>
      <dgm:spPr/>
    </dgm:pt>
    <dgm:pt modelId="{615C8A70-F38D-4960-80A3-9CEEFBB5027F}" type="pres">
      <dgm:prSet presAssocID="{907F8AE1-B37C-46A0-B248-4828285D2826}" presName="compNode" presStyleCnt="0"/>
      <dgm:spPr/>
    </dgm:pt>
    <dgm:pt modelId="{A582AAE7-61AD-4D88-8E91-502AD79DBDA3}" type="pres">
      <dgm:prSet presAssocID="{907F8AE1-B37C-46A0-B248-4828285D2826}" presName="bgRect" presStyleLbl="bgShp" presStyleIdx="2" presStyleCnt="5"/>
      <dgm:spPr/>
    </dgm:pt>
    <dgm:pt modelId="{F94AD69F-F115-4A34-9834-7B6B3C7126BC}" type="pres">
      <dgm:prSet presAssocID="{907F8AE1-B37C-46A0-B248-4828285D282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FB6C7AC2-8293-4CD5-945A-B889D6F7B589}" type="pres">
      <dgm:prSet presAssocID="{907F8AE1-B37C-46A0-B248-4828285D2826}" presName="spaceRect" presStyleCnt="0"/>
      <dgm:spPr/>
    </dgm:pt>
    <dgm:pt modelId="{B4716A56-E115-4F30-A0E0-05E2F87EA224}" type="pres">
      <dgm:prSet presAssocID="{907F8AE1-B37C-46A0-B248-4828285D2826}" presName="parTx" presStyleLbl="revTx" presStyleIdx="2" presStyleCnt="5">
        <dgm:presLayoutVars>
          <dgm:chMax val="0"/>
          <dgm:chPref val="0"/>
        </dgm:presLayoutVars>
      </dgm:prSet>
      <dgm:spPr/>
    </dgm:pt>
    <dgm:pt modelId="{895998FC-5CC2-4D79-8AC3-62295E936B52}" type="pres">
      <dgm:prSet presAssocID="{F418EB88-0A64-4CF5-A097-B30CF3528311}" presName="sibTrans" presStyleCnt="0"/>
      <dgm:spPr/>
    </dgm:pt>
    <dgm:pt modelId="{21148D46-1915-43BB-AD40-7EF5DE00E21A}" type="pres">
      <dgm:prSet presAssocID="{36B2FBD8-07FB-4845-9EE2-9A31F902E14B}" presName="compNode" presStyleCnt="0"/>
      <dgm:spPr/>
    </dgm:pt>
    <dgm:pt modelId="{D6D426B9-F4A0-4EB6-8216-7AA547DC6F51}" type="pres">
      <dgm:prSet presAssocID="{36B2FBD8-07FB-4845-9EE2-9A31F902E14B}" presName="bgRect" presStyleLbl="bgShp" presStyleIdx="3" presStyleCnt="5"/>
      <dgm:spPr/>
    </dgm:pt>
    <dgm:pt modelId="{EE973E68-F7AB-4097-9203-82489E998B30}" type="pres">
      <dgm:prSet presAssocID="{36B2FBD8-07FB-4845-9EE2-9A31F902E14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1E8F7EB-6D8C-4657-B030-DD85D4FF4512}" type="pres">
      <dgm:prSet presAssocID="{36B2FBD8-07FB-4845-9EE2-9A31F902E14B}" presName="spaceRect" presStyleCnt="0"/>
      <dgm:spPr/>
    </dgm:pt>
    <dgm:pt modelId="{78406CAB-2BB2-49C8-9A60-FFF6C29801A1}" type="pres">
      <dgm:prSet presAssocID="{36B2FBD8-07FB-4845-9EE2-9A31F902E14B}" presName="parTx" presStyleLbl="revTx" presStyleIdx="3" presStyleCnt="5">
        <dgm:presLayoutVars>
          <dgm:chMax val="0"/>
          <dgm:chPref val="0"/>
        </dgm:presLayoutVars>
      </dgm:prSet>
      <dgm:spPr/>
    </dgm:pt>
    <dgm:pt modelId="{10B86ABA-0174-4339-AECA-11C32ADF9A4E}" type="pres">
      <dgm:prSet presAssocID="{FD5A7E3D-FD69-4A9B-B34A-25EBF3718A8F}" presName="sibTrans" presStyleCnt="0"/>
      <dgm:spPr/>
    </dgm:pt>
    <dgm:pt modelId="{15FC5EBD-FA65-4B12-96A3-6DD0851C5600}" type="pres">
      <dgm:prSet presAssocID="{EAD97A56-61CB-40B4-91BF-F1B489E89BDD}" presName="compNode" presStyleCnt="0"/>
      <dgm:spPr/>
    </dgm:pt>
    <dgm:pt modelId="{30E7F74E-0453-46FB-A1C3-F83D3C5C45A2}" type="pres">
      <dgm:prSet presAssocID="{EAD97A56-61CB-40B4-91BF-F1B489E89BDD}" presName="bgRect" presStyleLbl="bgShp" presStyleIdx="4" presStyleCnt="5"/>
      <dgm:spPr/>
    </dgm:pt>
    <dgm:pt modelId="{3B107E47-9562-46F9-BFBE-9B0B43490E13}" type="pres">
      <dgm:prSet presAssocID="{EAD97A56-61CB-40B4-91BF-F1B489E89B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B33F6E18-2C63-4953-A4CE-90ED8CF4CBDF}" type="pres">
      <dgm:prSet presAssocID="{EAD97A56-61CB-40B4-91BF-F1B489E89BDD}" presName="spaceRect" presStyleCnt="0"/>
      <dgm:spPr/>
    </dgm:pt>
    <dgm:pt modelId="{C6C63FF5-47EC-470D-AF2C-BE43840B0917}" type="pres">
      <dgm:prSet presAssocID="{EAD97A56-61CB-40B4-91BF-F1B489E89BDD}" presName="parTx" presStyleLbl="revTx" presStyleIdx="4" presStyleCnt="5">
        <dgm:presLayoutVars>
          <dgm:chMax val="0"/>
          <dgm:chPref val="0"/>
        </dgm:presLayoutVars>
      </dgm:prSet>
      <dgm:spPr/>
    </dgm:pt>
  </dgm:ptLst>
  <dgm:cxnLst>
    <dgm:cxn modelId="{DD799107-5DDD-A04A-88C1-1941DDC7758D}" type="presOf" srcId="{75CFEF05-3110-46D8-931F-F86D5D42B70C}" destId="{FB541D34-8859-4F65-823B-216CCB737EFF}" srcOrd="0" destOrd="0" presId="urn:microsoft.com/office/officeart/2018/2/layout/IconVerticalSolidList"/>
    <dgm:cxn modelId="{4EBFB60F-0C66-FE4A-A729-C9FA45F69527}" type="presOf" srcId="{EAD97A56-61CB-40B4-91BF-F1B489E89BDD}" destId="{C6C63FF5-47EC-470D-AF2C-BE43840B0917}" srcOrd="0" destOrd="0" presId="urn:microsoft.com/office/officeart/2018/2/layout/IconVerticalSolidList"/>
    <dgm:cxn modelId="{FB5C324F-01E2-DB4E-BBEB-A0DA0FF894A1}" type="presOf" srcId="{907F8AE1-B37C-46A0-B248-4828285D2826}" destId="{B4716A56-E115-4F30-A0E0-05E2F87EA224}" srcOrd="0" destOrd="0" presId="urn:microsoft.com/office/officeart/2018/2/layout/IconVerticalSolidList"/>
    <dgm:cxn modelId="{71AD625B-8302-43EF-AF7F-11B2A12A9C74}" srcId="{C85DF812-661D-4946-8544-776A410C132E}" destId="{EAD97A56-61CB-40B4-91BF-F1B489E89BDD}" srcOrd="4" destOrd="0" parTransId="{4ACB3C0A-A6C4-4A46-AE5D-7A058020383B}" sibTransId="{DA48C467-10F4-4C79-BDCD-27D4C91B8C68}"/>
    <dgm:cxn modelId="{6818D679-CF76-418E-8FD3-4E599DE07047}" srcId="{C85DF812-661D-4946-8544-776A410C132E}" destId="{36B2FBD8-07FB-4845-9EE2-9A31F902E14B}" srcOrd="3" destOrd="0" parTransId="{6654CEE4-118A-4710-9521-5562BA4CBC7E}" sibTransId="{FD5A7E3D-FD69-4A9B-B34A-25EBF3718A8F}"/>
    <dgm:cxn modelId="{722D8B97-406D-4160-B080-A0398D159183}" srcId="{C85DF812-661D-4946-8544-776A410C132E}" destId="{907F8AE1-B37C-46A0-B248-4828285D2826}" srcOrd="2" destOrd="0" parTransId="{4FD1D37E-CCBD-4F20-B9F1-478831E3C80C}" sibTransId="{F418EB88-0A64-4CF5-A097-B30CF3528311}"/>
    <dgm:cxn modelId="{F76047AC-FF08-42F1-84FE-E656465C39B5}" srcId="{C85DF812-661D-4946-8544-776A410C132E}" destId="{75CFEF05-3110-46D8-931F-F86D5D42B70C}" srcOrd="1" destOrd="0" parTransId="{4AB5AA6F-6883-47EB-BB04-E792D5E43B79}" sibTransId="{0F13FFE2-A766-4CDC-BE2C-D3EF9EC4A8C1}"/>
    <dgm:cxn modelId="{B2751BAD-77EA-4E67-A7F4-EE7D26C6AF30}" srcId="{C85DF812-661D-4946-8544-776A410C132E}" destId="{25043C97-EA23-4A94-8AE0-FBF24E9B6894}" srcOrd="0" destOrd="0" parTransId="{D91F5E41-5EC5-4793-BAA0-2F08A2BFB15A}" sibTransId="{212C4E6F-CB7B-4CE0-BFD1-6DD2E8584229}"/>
    <dgm:cxn modelId="{192B50B6-09B1-A146-9B11-164A7AE3253F}" type="presOf" srcId="{C85DF812-661D-4946-8544-776A410C132E}" destId="{CDA3B60C-4447-4725-B97B-A1399B34BBF4}" srcOrd="0" destOrd="0" presId="urn:microsoft.com/office/officeart/2018/2/layout/IconVerticalSolidList"/>
    <dgm:cxn modelId="{6F92BED2-B87E-E644-8D2A-0171243410DC}" type="presOf" srcId="{25043C97-EA23-4A94-8AE0-FBF24E9B6894}" destId="{96A07E6D-07BC-4C9E-99CB-76604ECF321D}" srcOrd="0" destOrd="0" presId="urn:microsoft.com/office/officeart/2018/2/layout/IconVerticalSolidList"/>
    <dgm:cxn modelId="{1A6290EF-7BB4-3D46-AC91-59491B9E912A}" type="presOf" srcId="{36B2FBD8-07FB-4845-9EE2-9A31F902E14B}" destId="{78406CAB-2BB2-49C8-9A60-FFF6C29801A1}" srcOrd="0" destOrd="0" presId="urn:microsoft.com/office/officeart/2018/2/layout/IconVerticalSolidList"/>
    <dgm:cxn modelId="{BA56D4B6-DE9C-2748-9FD3-244F02D4FC61}" type="presParOf" srcId="{CDA3B60C-4447-4725-B97B-A1399B34BBF4}" destId="{EF5EBE77-76B2-4A24-AD76-FB5F429AB0BA}" srcOrd="0" destOrd="0" presId="urn:microsoft.com/office/officeart/2018/2/layout/IconVerticalSolidList"/>
    <dgm:cxn modelId="{EC0912E1-7FD3-8F45-8BDA-82CC2CC85D00}" type="presParOf" srcId="{EF5EBE77-76B2-4A24-AD76-FB5F429AB0BA}" destId="{AAE61E3E-6125-4AEA-B9B6-08712E3585FE}" srcOrd="0" destOrd="0" presId="urn:microsoft.com/office/officeart/2018/2/layout/IconVerticalSolidList"/>
    <dgm:cxn modelId="{9E58AD66-5D28-FE47-8E7F-50E34F784D00}" type="presParOf" srcId="{EF5EBE77-76B2-4A24-AD76-FB5F429AB0BA}" destId="{CD490BF7-C3C0-4260-9FA4-3ABF2EB8CE42}" srcOrd="1" destOrd="0" presId="urn:microsoft.com/office/officeart/2018/2/layout/IconVerticalSolidList"/>
    <dgm:cxn modelId="{EE18E5F3-10AB-2B4C-9B49-7BBEB3CD1D55}" type="presParOf" srcId="{EF5EBE77-76B2-4A24-AD76-FB5F429AB0BA}" destId="{A5E77A95-37E9-47C5-A868-281859D37844}" srcOrd="2" destOrd="0" presId="urn:microsoft.com/office/officeart/2018/2/layout/IconVerticalSolidList"/>
    <dgm:cxn modelId="{A2D3D6F5-BD83-7545-9EED-05F1076DCAD0}" type="presParOf" srcId="{EF5EBE77-76B2-4A24-AD76-FB5F429AB0BA}" destId="{96A07E6D-07BC-4C9E-99CB-76604ECF321D}" srcOrd="3" destOrd="0" presId="urn:microsoft.com/office/officeart/2018/2/layout/IconVerticalSolidList"/>
    <dgm:cxn modelId="{E3A4BF33-9258-BE4F-9465-502372DF48DF}" type="presParOf" srcId="{CDA3B60C-4447-4725-B97B-A1399B34BBF4}" destId="{BEEBB372-ABFA-45FE-8E7F-A3AECD202FB7}" srcOrd="1" destOrd="0" presId="urn:microsoft.com/office/officeart/2018/2/layout/IconVerticalSolidList"/>
    <dgm:cxn modelId="{8FAB2023-18AB-9949-8E25-CD859008D35B}" type="presParOf" srcId="{CDA3B60C-4447-4725-B97B-A1399B34BBF4}" destId="{58E5F185-4349-4234-98F0-FF81FF3CE195}" srcOrd="2" destOrd="0" presId="urn:microsoft.com/office/officeart/2018/2/layout/IconVerticalSolidList"/>
    <dgm:cxn modelId="{0484E35B-24AC-BA45-9E5B-FDA5016733FE}" type="presParOf" srcId="{58E5F185-4349-4234-98F0-FF81FF3CE195}" destId="{1AFE5092-6979-45BD-9EC0-4F3D804075D1}" srcOrd="0" destOrd="0" presId="urn:microsoft.com/office/officeart/2018/2/layout/IconVerticalSolidList"/>
    <dgm:cxn modelId="{536453F9-BFC0-8E49-9DD9-895076D34FE9}" type="presParOf" srcId="{58E5F185-4349-4234-98F0-FF81FF3CE195}" destId="{5EB23743-6EEC-416C-90DA-04146DFBED9D}" srcOrd="1" destOrd="0" presId="urn:microsoft.com/office/officeart/2018/2/layout/IconVerticalSolidList"/>
    <dgm:cxn modelId="{0827C453-DC3A-4C4E-9440-21AA2F8FE744}" type="presParOf" srcId="{58E5F185-4349-4234-98F0-FF81FF3CE195}" destId="{5933DB75-F6F1-481F-B747-B513AC979DBA}" srcOrd="2" destOrd="0" presId="urn:microsoft.com/office/officeart/2018/2/layout/IconVerticalSolidList"/>
    <dgm:cxn modelId="{469D44D2-B272-014D-8180-52CD3ACF62A3}" type="presParOf" srcId="{58E5F185-4349-4234-98F0-FF81FF3CE195}" destId="{FB541D34-8859-4F65-823B-216CCB737EFF}" srcOrd="3" destOrd="0" presId="urn:microsoft.com/office/officeart/2018/2/layout/IconVerticalSolidList"/>
    <dgm:cxn modelId="{5D2FD2EF-DCFC-1C49-97F0-3C8FCD4806F9}" type="presParOf" srcId="{CDA3B60C-4447-4725-B97B-A1399B34BBF4}" destId="{01649626-5D09-4801-A4C8-B253B2923B00}" srcOrd="3" destOrd="0" presId="urn:microsoft.com/office/officeart/2018/2/layout/IconVerticalSolidList"/>
    <dgm:cxn modelId="{C6576BDA-371F-874D-A82A-FD96BA66FFF7}" type="presParOf" srcId="{CDA3B60C-4447-4725-B97B-A1399B34BBF4}" destId="{615C8A70-F38D-4960-80A3-9CEEFBB5027F}" srcOrd="4" destOrd="0" presId="urn:microsoft.com/office/officeart/2018/2/layout/IconVerticalSolidList"/>
    <dgm:cxn modelId="{8C37F4F3-A61B-D844-AE4E-BEC99CCF1B0F}" type="presParOf" srcId="{615C8A70-F38D-4960-80A3-9CEEFBB5027F}" destId="{A582AAE7-61AD-4D88-8E91-502AD79DBDA3}" srcOrd="0" destOrd="0" presId="urn:microsoft.com/office/officeart/2018/2/layout/IconVerticalSolidList"/>
    <dgm:cxn modelId="{F59DAA23-BC9E-984D-93CA-AF80EA816391}" type="presParOf" srcId="{615C8A70-F38D-4960-80A3-9CEEFBB5027F}" destId="{F94AD69F-F115-4A34-9834-7B6B3C7126BC}" srcOrd="1" destOrd="0" presId="urn:microsoft.com/office/officeart/2018/2/layout/IconVerticalSolidList"/>
    <dgm:cxn modelId="{F23EA21F-654C-724B-A21E-C8638AEF718D}" type="presParOf" srcId="{615C8A70-F38D-4960-80A3-9CEEFBB5027F}" destId="{FB6C7AC2-8293-4CD5-945A-B889D6F7B589}" srcOrd="2" destOrd="0" presId="urn:microsoft.com/office/officeart/2018/2/layout/IconVerticalSolidList"/>
    <dgm:cxn modelId="{6198EE9E-72DD-2A40-B8FA-6EF04E649D40}" type="presParOf" srcId="{615C8A70-F38D-4960-80A3-9CEEFBB5027F}" destId="{B4716A56-E115-4F30-A0E0-05E2F87EA224}" srcOrd="3" destOrd="0" presId="urn:microsoft.com/office/officeart/2018/2/layout/IconVerticalSolidList"/>
    <dgm:cxn modelId="{9C9BE5DC-60F6-8C4B-ACC6-4F92837101F8}" type="presParOf" srcId="{CDA3B60C-4447-4725-B97B-A1399B34BBF4}" destId="{895998FC-5CC2-4D79-8AC3-62295E936B52}" srcOrd="5" destOrd="0" presId="urn:microsoft.com/office/officeart/2018/2/layout/IconVerticalSolidList"/>
    <dgm:cxn modelId="{6550146C-4FD8-CC44-B844-78C619DFAFBA}" type="presParOf" srcId="{CDA3B60C-4447-4725-B97B-A1399B34BBF4}" destId="{21148D46-1915-43BB-AD40-7EF5DE00E21A}" srcOrd="6" destOrd="0" presId="urn:microsoft.com/office/officeart/2018/2/layout/IconVerticalSolidList"/>
    <dgm:cxn modelId="{F1FEEF01-B4BF-044A-9108-300C041AAA73}" type="presParOf" srcId="{21148D46-1915-43BB-AD40-7EF5DE00E21A}" destId="{D6D426B9-F4A0-4EB6-8216-7AA547DC6F51}" srcOrd="0" destOrd="0" presId="urn:microsoft.com/office/officeart/2018/2/layout/IconVerticalSolidList"/>
    <dgm:cxn modelId="{43CE7966-A4F8-2744-8774-533F3DCA4D2E}" type="presParOf" srcId="{21148D46-1915-43BB-AD40-7EF5DE00E21A}" destId="{EE973E68-F7AB-4097-9203-82489E998B30}" srcOrd="1" destOrd="0" presId="urn:microsoft.com/office/officeart/2018/2/layout/IconVerticalSolidList"/>
    <dgm:cxn modelId="{18A22702-848D-4A43-9FEA-A31A00A5C57E}" type="presParOf" srcId="{21148D46-1915-43BB-AD40-7EF5DE00E21A}" destId="{51E8F7EB-6D8C-4657-B030-DD85D4FF4512}" srcOrd="2" destOrd="0" presId="urn:microsoft.com/office/officeart/2018/2/layout/IconVerticalSolidList"/>
    <dgm:cxn modelId="{224819D0-12CE-8E40-8FB9-B4446514EF67}" type="presParOf" srcId="{21148D46-1915-43BB-AD40-7EF5DE00E21A}" destId="{78406CAB-2BB2-49C8-9A60-FFF6C29801A1}" srcOrd="3" destOrd="0" presId="urn:microsoft.com/office/officeart/2018/2/layout/IconVerticalSolidList"/>
    <dgm:cxn modelId="{8E7627F9-D767-F241-BAD7-4FAC9C2932F9}" type="presParOf" srcId="{CDA3B60C-4447-4725-B97B-A1399B34BBF4}" destId="{10B86ABA-0174-4339-AECA-11C32ADF9A4E}" srcOrd="7" destOrd="0" presId="urn:microsoft.com/office/officeart/2018/2/layout/IconVerticalSolidList"/>
    <dgm:cxn modelId="{B987BC00-119C-9740-9B66-25F8C145D828}" type="presParOf" srcId="{CDA3B60C-4447-4725-B97B-A1399B34BBF4}" destId="{15FC5EBD-FA65-4B12-96A3-6DD0851C5600}" srcOrd="8" destOrd="0" presId="urn:microsoft.com/office/officeart/2018/2/layout/IconVerticalSolidList"/>
    <dgm:cxn modelId="{6FEFDBFB-18DD-D64A-86F1-AF1BA1BEAB2F}" type="presParOf" srcId="{15FC5EBD-FA65-4B12-96A3-6DD0851C5600}" destId="{30E7F74E-0453-46FB-A1C3-F83D3C5C45A2}" srcOrd="0" destOrd="0" presId="urn:microsoft.com/office/officeart/2018/2/layout/IconVerticalSolidList"/>
    <dgm:cxn modelId="{664332FA-FC18-B047-BA6C-F6BB4DCB2184}" type="presParOf" srcId="{15FC5EBD-FA65-4B12-96A3-6DD0851C5600}" destId="{3B107E47-9562-46F9-BFBE-9B0B43490E13}" srcOrd="1" destOrd="0" presId="urn:microsoft.com/office/officeart/2018/2/layout/IconVerticalSolidList"/>
    <dgm:cxn modelId="{347FB36D-EB78-624B-B343-63F67D00E89F}" type="presParOf" srcId="{15FC5EBD-FA65-4B12-96A3-6DD0851C5600}" destId="{B33F6E18-2C63-4953-A4CE-90ED8CF4CBDF}" srcOrd="2" destOrd="0" presId="urn:microsoft.com/office/officeart/2018/2/layout/IconVerticalSolidList"/>
    <dgm:cxn modelId="{1DB412C8-21B3-0E42-B071-80F5C176D2A2}" type="presParOf" srcId="{15FC5EBD-FA65-4B12-96A3-6DD0851C5600}" destId="{C6C63FF5-47EC-470D-AF2C-BE43840B09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A8E649-DE59-5D42-A4E5-53D555FD1416}" type="doc">
      <dgm:prSet loTypeId="urn:microsoft.com/office/officeart/2005/8/layout/hProcess3" loCatId="" qsTypeId="urn:microsoft.com/office/officeart/2005/8/quickstyle/simple1" qsCatId="simple" csTypeId="urn:microsoft.com/office/officeart/2005/8/colors/colorful3" csCatId="colorful" phldr="1"/>
      <dgm:spPr/>
    </dgm:pt>
    <dgm:pt modelId="{90528572-154B-6D4D-ACCA-47460BA4BD66}">
      <dgm:prSet phldrT="[Text]"/>
      <dgm:spPr/>
      <dgm:t>
        <a:bodyPr/>
        <a:lstStyle/>
        <a:p>
          <a:r>
            <a:rPr lang="en-US" dirty="0"/>
            <a:t>Prepare key Habeas documents in the event clients are detained</a:t>
          </a:r>
        </a:p>
      </dgm:t>
    </dgm:pt>
    <dgm:pt modelId="{BD3FE4FE-8207-5146-89CC-F339F82E31F0}" type="parTrans" cxnId="{C296FB7C-55F0-284C-AD72-2B8BCDDF3EA9}">
      <dgm:prSet/>
      <dgm:spPr/>
      <dgm:t>
        <a:bodyPr/>
        <a:lstStyle/>
        <a:p>
          <a:endParaRPr lang="en-US"/>
        </a:p>
      </dgm:t>
    </dgm:pt>
    <dgm:pt modelId="{E5F865F7-8A37-F441-9F65-594D0719C8B4}" type="sibTrans" cxnId="{C296FB7C-55F0-284C-AD72-2B8BCDDF3EA9}">
      <dgm:prSet/>
      <dgm:spPr/>
      <dgm:t>
        <a:bodyPr/>
        <a:lstStyle/>
        <a:p>
          <a:endParaRPr lang="en-US"/>
        </a:p>
      </dgm:t>
    </dgm:pt>
    <dgm:pt modelId="{E2B1BCDF-D6B9-5B4D-B109-00385D554D9A}" type="pres">
      <dgm:prSet presAssocID="{9BA8E649-DE59-5D42-A4E5-53D555FD1416}" presName="Name0" presStyleCnt="0">
        <dgm:presLayoutVars>
          <dgm:dir/>
          <dgm:animLvl val="lvl"/>
          <dgm:resizeHandles val="exact"/>
        </dgm:presLayoutVars>
      </dgm:prSet>
      <dgm:spPr/>
    </dgm:pt>
    <dgm:pt modelId="{AB354570-0E71-CF42-B58E-014E5A13DD81}" type="pres">
      <dgm:prSet presAssocID="{9BA8E649-DE59-5D42-A4E5-53D555FD1416}" presName="dummy" presStyleCnt="0"/>
      <dgm:spPr/>
    </dgm:pt>
    <dgm:pt modelId="{11F30A5E-A1CE-7848-A685-0E7EE06DE29F}" type="pres">
      <dgm:prSet presAssocID="{9BA8E649-DE59-5D42-A4E5-53D555FD1416}" presName="linH" presStyleCnt="0"/>
      <dgm:spPr/>
    </dgm:pt>
    <dgm:pt modelId="{5012DBB2-634F-3A41-9823-CAEC65A07DED}" type="pres">
      <dgm:prSet presAssocID="{9BA8E649-DE59-5D42-A4E5-53D555FD1416}" presName="padding1" presStyleCnt="0"/>
      <dgm:spPr/>
    </dgm:pt>
    <dgm:pt modelId="{A69ED553-9CCE-1446-9EE4-F4515DA3CFA5}" type="pres">
      <dgm:prSet presAssocID="{90528572-154B-6D4D-ACCA-47460BA4BD66}" presName="linV" presStyleCnt="0"/>
      <dgm:spPr/>
    </dgm:pt>
    <dgm:pt modelId="{826EA37E-4C3F-754F-BBF0-98BE5EF88BB9}" type="pres">
      <dgm:prSet presAssocID="{90528572-154B-6D4D-ACCA-47460BA4BD66}" presName="spVertical1" presStyleCnt="0"/>
      <dgm:spPr/>
    </dgm:pt>
    <dgm:pt modelId="{8780D93D-F50E-EE46-90DE-590DB7353A44}" type="pres">
      <dgm:prSet presAssocID="{90528572-154B-6D4D-ACCA-47460BA4BD66}" presName="parTx" presStyleLbl="revTx" presStyleIdx="0" presStyleCnt="1" custScaleX="414995">
        <dgm:presLayoutVars>
          <dgm:chMax val="0"/>
          <dgm:chPref val="0"/>
          <dgm:bulletEnabled val="1"/>
        </dgm:presLayoutVars>
      </dgm:prSet>
      <dgm:spPr/>
    </dgm:pt>
    <dgm:pt modelId="{2644F7B5-2A1F-1940-AB12-FFC7AB0D86E0}" type="pres">
      <dgm:prSet presAssocID="{90528572-154B-6D4D-ACCA-47460BA4BD66}" presName="spVertical2" presStyleCnt="0"/>
      <dgm:spPr/>
    </dgm:pt>
    <dgm:pt modelId="{C6A0AC49-9925-9A4B-ACAF-E2940D6F1333}" type="pres">
      <dgm:prSet presAssocID="{90528572-154B-6D4D-ACCA-47460BA4BD66}" presName="spVertical3" presStyleCnt="0"/>
      <dgm:spPr/>
    </dgm:pt>
    <dgm:pt modelId="{17A8D379-55B4-2B43-A2DD-2934FA32C4A5}" type="pres">
      <dgm:prSet presAssocID="{9BA8E649-DE59-5D42-A4E5-53D555FD1416}" presName="padding2" presStyleCnt="0"/>
      <dgm:spPr/>
    </dgm:pt>
    <dgm:pt modelId="{24AC53E1-EC34-3E47-A5D0-3FA70DFFB5A6}" type="pres">
      <dgm:prSet presAssocID="{9BA8E649-DE59-5D42-A4E5-53D555FD1416}" presName="negArrow" presStyleCnt="0"/>
      <dgm:spPr/>
    </dgm:pt>
    <dgm:pt modelId="{11F34EF9-2ACA-CA4C-9A16-5F4343C058A4}" type="pres">
      <dgm:prSet presAssocID="{9BA8E649-DE59-5D42-A4E5-53D555FD1416}" presName="backgroundArrow" presStyleLbl="node1" presStyleIdx="0" presStyleCnt="1"/>
      <dgm:spPr/>
    </dgm:pt>
  </dgm:ptLst>
  <dgm:cxnLst>
    <dgm:cxn modelId="{2EE1B408-44AB-2041-9C6D-4ECF539CAA38}" type="presOf" srcId="{9BA8E649-DE59-5D42-A4E5-53D555FD1416}" destId="{E2B1BCDF-D6B9-5B4D-B109-00385D554D9A}" srcOrd="0" destOrd="0" presId="urn:microsoft.com/office/officeart/2005/8/layout/hProcess3"/>
    <dgm:cxn modelId="{C296FB7C-55F0-284C-AD72-2B8BCDDF3EA9}" srcId="{9BA8E649-DE59-5D42-A4E5-53D555FD1416}" destId="{90528572-154B-6D4D-ACCA-47460BA4BD66}" srcOrd="0" destOrd="0" parTransId="{BD3FE4FE-8207-5146-89CC-F339F82E31F0}" sibTransId="{E5F865F7-8A37-F441-9F65-594D0719C8B4}"/>
    <dgm:cxn modelId="{B203A3BE-0405-9E40-92ED-75774B480BF6}" type="presOf" srcId="{90528572-154B-6D4D-ACCA-47460BA4BD66}" destId="{8780D93D-F50E-EE46-90DE-590DB7353A44}" srcOrd="0" destOrd="0" presId="urn:microsoft.com/office/officeart/2005/8/layout/hProcess3"/>
    <dgm:cxn modelId="{99E1A944-BC02-FE4C-9154-1D440DA186FA}" type="presParOf" srcId="{E2B1BCDF-D6B9-5B4D-B109-00385D554D9A}" destId="{AB354570-0E71-CF42-B58E-014E5A13DD81}" srcOrd="0" destOrd="0" presId="urn:microsoft.com/office/officeart/2005/8/layout/hProcess3"/>
    <dgm:cxn modelId="{EE2E827F-66C0-1044-A6B5-8A21F64CDBCD}" type="presParOf" srcId="{E2B1BCDF-D6B9-5B4D-B109-00385D554D9A}" destId="{11F30A5E-A1CE-7848-A685-0E7EE06DE29F}" srcOrd="1" destOrd="0" presId="urn:microsoft.com/office/officeart/2005/8/layout/hProcess3"/>
    <dgm:cxn modelId="{325FA4D2-DFFC-0640-AB92-1D90034EFE60}" type="presParOf" srcId="{11F30A5E-A1CE-7848-A685-0E7EE06DE29F}" destId="{5012DBB2-634F-3A41-9823-CAEC65A07DED}" srcOrd="0" destOrd="0" presId="urn:microsoft.com/office/officeart/2005/8/layout/hProcess3"/>
    <dgm:cxn modelId="{F79C600A-8761-3F4A-BFFF-16DBEF3C39EA}" type="presParOf" srcId="{11F30A5E-A1CE-7848-A685-0E7EE06DE29F}" destId="{A69ED553-9CCE-1446-9EE4-F4515DA3CFA5}" srcOrd="1" destOrd="0" presId="urn:microsoft.com/office/officeart/2005/8/layout/hProcess3"/>
    <dgm:cxn modelId="{C330498A-98F5-3243-9A6A-B32F5B2A1126}" type="presParOf" srcId="{A69ED553-9CCE-1446-9EE4-F4515DA3CFA5}" destId="{826EA37E-4C3F-754F-BBF0-98BE5EF88BB9}" srcOrd="0" destOrd="0" presId="urn:microsoft.com/office/officeart/2005/8/layout/hProcess3"/>
    <dgm:cxn modelId="{5F51D0EC-E671-FA46-8A61-9DEB12E11D4D}" type="presParOf" srcId="{A69ED553-9CCE-1446-9EE4-F4515DA3CFA5}" destId="{8780D93D-F50E-EE46-90DE-590DB7353A44}" srcOrd="1" destOrd="0" presId="urn:microsoft.com/office/officeart/2005/8/layout/hProcess3"/>
    <dgm:cxn modelId="{3BE7221A-91A6-1647-97CD-F670E49B18A3}" type="presParOf" srcId="{A69ED553-9CCE-1446-9EE4-F4515DA3CFA5}" destId="{2644F7B5-2A1F-1940-AB12-FFC7AB0D86E0}" srcOrd="2" destOrd="0" presId="urn:microsoft.com/office/officeart/2005/8/layout/hProcess3"/>
    <dgm:cxn modelId="{FC609B1F-FDAE-AD44-BA93-0C64F19F02AA}" type="presParOf" srcId="{A69ED553-9CCE-1446-9EE4-F4515DA3CFA5}" destId="{C6A0AC49-9925-9A4B-ACAF-E2940D6F1333}" srcOrd="3" destOrd="0" presId="urn:microsoft.com/office/officeart/2005/8/layout/hProcess3"/>
    <dgm:cxn modelId="{7015176F-EBC9-D44C-9F9F-04939D885B20}" type="presParOf" srcId="{11F30A5E-A1CE-7848-A685-0E7EE06DE29F}" destId="{17A8D379-55B4-2B43-A2DD-2934FA32C4A5}" srcOrd="2" destOrd="0" presId="urn:microsoft.com/office/officeart/2005/8/layout/hProcess3"/>
    <dgm:cxn modelId="{1D06CC06-E873-584B-B512-6AB19C78BC4C}" type="presParOf" srcId="{11F30A5E-A1CE-7848-A685-0E7EE06DE29F}" destId="{24AC53E1-EC34-3E47-A5D0-3FA70DFFB5A6}" srcOrd="3" destOrd="0" presId="urn:microsoft.com/office/officeart/2005/8/layout/hProcess3"/>
    <dgm:cxn modelId="{10592CAE-E276-2146-8841-0FC466B2B026}" type="presParOf" srcId="{11F30A5E-A1CE-7848-A685-0E7EE06DE29F}" destId="{11F34EF9-2ACA-CA4C-9A16-5F4343C058A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E91E97-990F-6846-8F5B-297781258D7E}" type="doc">
      <dgm:prSet loTypeId="urn:microsoft.com/office/officeart/2005/8/layout/chevron1" loCatId="" qsTypeId="urn:microsoft.com/office/officeart/2005/8/quickstyle/simple1" qsCatId="simple" csTypeId="urn:microsoft.com/office/officeart/2005/8/colors/accent3_2" csCatId="accent3" phldr="1"/>
      <dgm:spPr/>
    </dgm:pt>
    <dgm:pt modelId="{A69FF69C-0308-794E-A01E-5C51A34AA16B}">
      <dgm:prSet phldrT="[Text]"/>
      <dgm:spPr/>
      <dgm:t>
        <a:bodyPr/>
        <a:lstStyle/>
        <a:p>
          <a:r>
            <a:rPr lang="en-US" dirty="0"/>
            <a:t>Petition</a:t>
          </a:r>
        </a:p>
      </dgm:t>
    </dgm:pt>
    <dgm:pt modelId="{774E79E3-396B-3D4F-AB0C-5A5AFBB289C6}" type="parTrans" cxnId="{2F06EF10-461F-5F48-845C-65B84DCD42FA}">
      <dgm:prSet/>
      <dgm:spPr/>
      <dgm:t>
        <a:bodyPr/>
        <a:lstStyle/>
        <a:p>
          <a:endParaRPr lang="en-US"/>
        </a:p>
      </dgm:t>
    </dgm:pt>
    <dgm:pt modelId="{BBCA6954-C4AE-7044-B79E-ABDBBEE352D9}" type="sibTrans" cxnId="{2F06EF10-461F-5F48-845C-65B84DCD42FA}">
      <dgm:prSet/>
      <dgm:spPr/>
      <dgm:t>
        <a:bodyPr/>
        <a:lstStyle/>
        <a:p>
          <a:endParaRPr lang="en-US"/>
        </a:p>
      </dgm:t>
    </dgm:pt>
    <dgm:pt modelId="{2905A0FE-7217-2144-AD64-E37BCA98781E}">
      <dgm:prSet phldrT="[Text]"/>
      <dgm:spPr/>
      <dgm:t>
        <a:bodyPr/>
        <a:lstStyle/>
        <a:p>
          <a:r>
            <a:rPr lang="en-US" dirty="0"/>
            <a:t>TRO	</a:t>
          </a:r>
        </a:p>
      </dgm:t>
    </dgm:pt>
    <dgm:pt modelId="{4E8653C9-14A3-0C43-A97C-148029950DF3}" type="parTrans" cxnId="{2F757A6A-E895-E04F-9734-E3E34A099223}">
      <dgm:prSet/>
      <dgm:spPr/>
      <dgm:t>
        <a:bodyPr/>
        <a:lstStyle/>
        <a:p>
          <a:endParaRPr lang="en-US"/>
        </a:p>
      </dgm:t>
    </dgm:pt>
    <dgm:pt modelId="{B83F4081-32DC-2C4D-8872-C2AE98EB8F48}" type="sibTrans" cxnId="{2F757A6A-E895-E04F-9734-E3E34A099223}">
      <dgm:prSet/>
      <dgm:spPr/>
      <dgm:t>
        <a:bodyPr/>
        <a:lstStyle/>
        <a:p>
          <a:endParaRPr lang="en-US"/>
        </a:p>
      </dgm:t>
    </dgm:pt>
    <dgm:pt modelId="{472961BF-4060-814D-9079-0D095C868ED8}">
      <dgm:prSet phldrT="[Text]"/>
      <dgm:spPr/>
      <dgm:t>
        <a:bodyPr/>
        <a:lstStyle/>
        <a:p>
          <a:r>
            <a:rPr lang="en-US" dirty="0"/>
            <a:t>Exhibits</a:t>
          </a:r>
        </a:p>
      </dgm:t>
    </dgm:pt>
    <dgm:pt modelId="{DD4BB501-0CDD-0B40-8979-FB9C7D09C4E7}" type="parTrans" cxnId="{3E6DC9B7-654E-3C4C-97E1-A110738B6CD3}">
      <dgm:prSet/>
      <dgm:spPr/>
      <dgm:t>
        <a:bodyPr/>
        <a:lstStyle/>
        <a:p>
          <a:endParaRPr lang="en-US"/>
        </a:p>
      </dgm:t>
    </dgm:pt>
    <dgm:pt modelId="{F3E52A0F-F5E7-D445-9EAB-A5A9AB904C04}" type="sibTrans" cxnId="{3E6DC9B7-654E-3C4C-97E1-A110738B6CD3}">
      <dgm:prSet/>
      <dgm:spPr/>
      <dgm:t>
        <a:bodyPr/>
        <a:lstStyle/>
        <a:p>
          <a:endParaRPr lang="en-US"/>
        </a:p>
      </dgm:t>
    </dgm:pt>
    <dgm:pt modelId="{C7F314C7-E3E3-AE49-AFB4-EEB016110F6F}">
      <dgm:prSet phldrT="[Text]"/>
      <dgm:spPr/>
      <dgm:t>
        <a:bodyPr/>
        <a:lstStyle/>
        <a:p>
          <a:r>
            <a:rPr lang="en-US" dirty="0"/>
            <a:t>Client Declaration</a:t>
          </a:r>
        </a:p>
      </dgm:t>
    </dgm:pt>
    <dgm:pt modelId="{E5809D8F-79BC-DC4F-B21F-E96371AFEA11}" type="parTrans" cxnId="{1C56CE05-7D56-0342-8BD9-E6208D2AA9A4}">
      <dgm:prSet/>
      <dgm:spPr/>
      <dgm:t>
        <a:bodyPr/>
        <a:lstStyle/>
        <a:p>
          <a:endParaRPr lang="en-US"/>
        </a:p>
      </dgm:t>
    </dgm:pt>
    <dgm:pt modelId="{FAC1E2E6-3B98-CF41-A841-B813C08E4BDF}" type="sibTrans" cxnId="{1C56CE05-7D56-0342-8BD9-E6208D2AA9A4}">
      <dgm:prSet/>
      <dgm:spPr/>
      <dgm:t>
        <a:bodyPr/>
        <a:lstStyle/>
        <a:p>
          <a:endParaRPr lang="en-US"/>
        </a:p>
      </dgm:t>
    </dgm:pt>
    <dgm:pt modelId="{854B947C-FFF4-C74F-86F2-12FC7AF7729E}" type="pres">
      <dgm:prSet presAssocID="{32E91E97-990F-6846-8F5B-297781258D7E}" presName="Name0" presStyleCnt="0">
        <dgm:presLayoutVars>
          <dgm:dir/>
          <dgm:animLvl val="lvl"/>
          <dgm:resizeHandles val="exact"/>
        </dgm:presLayoutVars>
      </dgm:prSet>
      <dgm:spPr/>
    </dgm:pt>
    <dgm:pt modelId="{A177D427-926F-9247-B8ED-E2A90BCD5ACF}" type="pres">
      <dgm:prSet presAssocID="{A69FF69C-0308-794E-A01E-5C51A34AA16B}" presName="parTxOnly" presStyleLbl="node1" presStyleIdx="0" presStyleCnt="4">
        <dgm:presLayoutVars>
          <dgm:chMax val="0"/>
          <dgm:chPref val="0"/>
          <dgm:bulletEnabled val="1"/>
        </dgm:presLayoutVars>
      </dgm:prSet>
      <dgm:spPr/>
    </dgm:pt>
    <dgm:pt modelId="{886815B6-7F5C-7D46-852E-B54E2CD49C50}" type="pres">
      <dgm:prSet presAssocID="{BBCA6954-C4AE-7044-B79E-ABDBBEE352D9}" presName="parTxOnlySpace" presStyleCnt="0"/>
      <dgm:spPr/>
    </dgm:pt>
    <dgm:pt modelId="{DB346639-F784-EF48-ADB0-613F46877616}" type="pres">
      <dgm:prSet presAssocID="{2905A0FE-7217-2144-AD64-E37BCA98781E}" presName="parTxOnly" presStyleLbl="node1" presStyleIdx="1" presStyleCnt="4">
        <dgm:presLayoutVars>
          <dgm:chMax val="0"/>
          <dgm:chPref val="0"/>
          <dgm:bulletEnabled val="1"/>
        </dgm:presLayoutVars>
      </dgm:prSet>
      <dgm:spPr/>
    </dgm:pt>
    <dgm:pt modelId="{CFCD535D-8D82-8747-84F5-675B88F45CD1}" type="pres">
      <dgm:prSet presAssocID="{B83F4081-32DC-2C4D-8872-C2AE98EB8F48}" presName="parTxOnlySpace" presStyleCnt="0"/>
      <dgm:spPr/>
    </dgm:pt>
    <dgm:pt modelId="{64A50A6B-9558-8840-B7AF-B646DA904D0F}" type="pres">
      <dgm:prSet presAssocID="{C7F314C7-E3E3-AE49-AFB4-EEB016110F6F}" presName="parTxOnly" presStyleLbl="node1" presStyleIdx="2" presStyleCnt="4">
        <dgm:presLayoutVars>
          <dgm:chMax val="0"/>
          <dgm:chPref val="0"/>
          <dgm:bulletEnabled val="1"/>
        </dgm:presLayoutVars>
      </dgm:prSet>
      <dgm:spPr/>
    </dgm:pt>
    <dgm:pt modelId="{C07B5177-41D0-0245-979C-E6EB2B3C7836}" type="pres">
      <dgm:prSet presAssocID="{FAC1E2E6-3B98-CF41-A841-B813C08E4BDF}" presName="parTxOnlySpace" presStyleCnt="0"/>
      <dgm:spPr/>
    </dgm:pt>
    <dgm:pt modelId="{97ED8220-021C-B14D-B003-0B948AA0B8ED}" type="pres">
      <dgm:prSet presAssocID="{472961BF-4060-814D-9079-0D095C868ED8}" presName="parTxOnly" presStyleLbl="node1" presStyleIdx="3" presStyleCnt="4">
        <dgm:presLayoutVars>
          <dgm:chMax val="0"/>
          <dgm:chPref val="0"/>
          <dgm:bulletEnabled val="1"/>
        </dgm:presLayoutVars>
      </dgm:prSet>
      <dgm:spPr/>
    </dgm:pt>
  </dgm:ptLst>
  <dgm:cxnLst>
    <dgm:cxn modelId="{1C56CE05-7D56-0342-8BD9-E6208D2AA9A4}" srcId="{32E91E97-990F-6846-8F5B-297781258D7E}" destId="{C7F314C7-E3E3-AE49-AFB4-EEB016110F6F}" srcOrd="2" destOrd="0" parTransId="{E5809D8F-79BC-DC4F-B21F-E96371AFEA11}" sibTransId="{FAC1E2E6-3B98-CF41-A841-B813C08E4BDF}"/>
    <dgm:cxn modelId="{5B2C2C08-19B3-9A40-87EE-1E4D5FDECE17}" type="presOf" srcId="{472961BF-4060-814D-9079-0D095C868ED8}" destId="{97ED8220-021C-B14D-B003-0B948AA0B8ED}" srcOrd="0" destOrd="0" presId="urn:microsoft.com/office/officeart/2005/8/layout/chevron1"/>
    <dgm:cxn modelId="{2F06EF10-461F-5F48-845C-65B84DCD42FA}" srcId="{32E91E97-990F-6846-8F5B-297781258D7E}" destId="{A69FF69C-0308-794E-A01E-5C51A34AA16B}" srcOrd="0" destOrd="0" parTransId="{774E79E3-396B-3D4F-AB0C-5A5AFBB289C6}" sibTransId="{BBCA6954-C4AE-7044-B79E-ABDBBEE352D9}"/>
    <dgm:cxn modelId="{A099F531-F065-3142-A8F2-25526D7B47AA}" type="presOf" srcId="{A69FF69C-0308-794E-A01E-5C51A34AA16B}" destId="{A177D427-926F-9247-B8ED-E2A90BCD5ACF}" srcOrd="0" destOrd="0" presId="urn:microsoft.com/office/officeart/2005/8/layout/chevron1"/>
    <dgm:cxn modelId="{2F757A6A-E895-E04F-9734-E3E34A099223}" srcId="{32E91E97-990F-6846-8F5B-297781258D7E}" destId="{2905A0FE-7217-2144-AD64-E37BCA98781E}" srcOrd="1" destOrd="0" parTransId="{4E8653C9-14A3-0C43-A97C-148029950DF3}" sibTransId="{B83F4081-32DC-2C4D-8872-C2AE98EB8F48}"/>
    <dgm:cxn modelId="{DC77F982-D788-4B4F-8D78-FA6C1C0F1120}" type="presOf" srcId="{C7F314C7-E3E3-AE49-AFB4-EEB016110F6F}" destId="{64A50A6B-9558-8840-B7AF-B646DA904D0F}" srcOrd="0" destOrd="0" presId="urn:microsoft.com/office/officeart/2005/8/layout/chevron1"/>
    <dgm:cxn modelId="{3E6DC9B7-654E-3C4C-97E1-A110738B6CD3}" srcId="{32E91E97-990F-6846-8F5B-297781258D7E}" destId="{472961BF-4060-814D-9079-0D095C868ED8}" srcOrd="3" destOrd="0" parTransId="{DD4BB501-0CDD-0B40-8979-FB9C7D09C4E7}" sibTransId="{F3E52A0F-F5E7-D445-9EAB-A5A9AB904C04}"/>
    <dgm:cxn modelId="{A23E70D0-BAFD-6F4E-BF1B-F47CA74662CE}" type="presOf" srcId="{32E91E97-990F-6846-8F5B-297781258D7E}" destId="{854B947C-FFF4-C74F-86F2-12FC7AF7729E}" srcOrd="0" destOrd="0" presId="urn:microsoft.com/office/officeart/2005/8/layout/chevron1"/>
    <dgm:cxn modelId="{36ABABD2-E49B-7740-B69B-3E6F6B7BDC53}" type="presOf" srcId="{2905A0FE-7217-2144-AD64-E37BCA98781E}" destId="{DB346639-F784-EF48-ADB0-613F46877616}" srcOrd="0" destOrd="0" presId="urn:microsoft.com/office/officeart/2005/8/layout/chevron1"/>
    <dgm:cxn modelId="{F62B571B-ABA7-4349-89FB-03DB010437AC}" type="presParOf" srcId="{854B947C-FFF4-C74F-86F2-12FC7AF7729E}" destId="{A177D427-926F-9247-B8ED-E2A90BCD5ACF}" srcOrd="0" destOrd="0" presId="urn:microsoft.com/office/officeart/2005/8/layout/chevron1"/>
    <dgm:cxn modelId="{283D354C-BBD1-654F-B299-A93330667862}" type="presParOf" srcId="{854B947C-FFF4-C74F-86F2-12FC7AF7729E}" destId="{886815B6-7F5C-7D46-852E-B54E2CD49C50}" srcOrd="1" destOrd="0" presId="urn:microsoft.com/office/officeart/2005/8/layout/chevron1"/>
    <dgm:cxn modelId="{34B63C21-13E1-4743-8605-6B1C68091829}" type="presParOf" srcId="{854B947C-FFF4-C74F-86F2-12FC7AF7729E}" destId="{DB346639-F784-EF48-ADB0-613F46877616}" srcOrd="2" destOrd="0" presId="urn:microsoft.com/office/officeart/2005/8/layout/chevron1"/>
    <dgm:cxn modelId="{2BA8667A-1BED-854E-9AD5-0E963F68DFD9}" type="presParOf" srcId="{854B947C-FFF4-C74F-86F2-12FC7AF7729E}" destId="{CFCD535D-8D82-8747-84F5-675B88F45CD1}" srcOrd="3" destOrd="0" presId="urn:microsoft.com/office/officeart/2005/8/layout/chevron1"/>
    <dgm:cxn modelId="{89A50A5E-A863-0F4C-9BA8-870DB8D60FA2}" type="presParOf" srcId="{854B947C-FFF4-C74F-86F2-12FC7AF7729E}" destId="{64A50A6B-9558-8840-B7AF-B646DA904D0F}" srcOrd="4" destOrd="0" presId="urn:microsoft.com/office/officeart/2005/8/layout/chevron1"/>
    <dgm:cxn modelId="{8E624A8D-590A-1941-9ED4-275777A80AAE}" type="presParOf" srcId="{854B947C-FFF4-C74F-86F2-12FC7AF7729E}" destId="{C07B5177-41D0-0245-979C-E6EB2B3C7836}" srcOrd="5" destOrd="0" presId="urn:microsoft.com/office/officeart/2005/8/layout/chevron1"/>
    <dgm:cxn modelId="{381AA371-8B90-E247-B39A-37A9BDA76635}" type="presParOf" srcId="{854B947C-FFF4-C74F-86F2-12FC7AF7729E}" destId="{97ED8220-021C-B14D-B003-0B948AA0B8E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45A01E-3E9A-C040-88F7-D474BBA75D32}" type="doc">
      <dgm:prSet loTypeId="urn:microsoft.com/office/officeart/2008/layout/VerticalAccentList" loCatId="" qsTypeId="urn:microsoft.com/office/officeart/2005/8/quickstyle/simple1" qsCatId="simple" csTypeId="urn:microsoft.com/office/officeart/2005/8/colors/accent1_2" csCatId="accent1" phldr="1"/>
      <dgm:spPr/>
      <dgm:t>
        <a:bodyPr/>
        <a:lstStyle/>
        <a:p>
          <a:endParaRPr lang="en-US"/>
        </a:p>
      </dgm:t>
    </dgm:pt>
    <dgm:pt modelId="{8117E3EA-9C62-B042-88EF-700AD1F0E2CA}">
      <dgm:prSet phldrT="[Text]"/>
      <dgm:spPr/>
      <dgm:t>
        <a:bodyPr/>
        <a:lstStyle/>
        <a:p>
          <a:r>
            <a:rPr lang="en-US" dirty="0">
              <a:hlinkClick xmlns:r="http://schemas.openxmlformats.org/officeDocument/2006/relationships" r:id="rId1"/>
            </a:rPr>
            <a:t>Client Declaration</a:t>
          </a:r>
          <a:endParaRPr lang="en-US" dirty="0"/>
        </a:p>
      </dgm:t>
    </dgm:pt>
    <dgm:pt modelId="{2C1F701E-6351-7343-83C1-E156EBAF16A5}" type="parTrans" cxnId="{366A8262-4E68-9645-B2A0-ADA1909D8E48}">
      <dgm:prSet/>
      <dgm:spPr/>
      <dgm:t>
        <a:bodyPr/>
        <a:lstStyle/>
        <a:p>
          <a:endParaRPr lang="en-US"/>
        </a:p>
      </dgm:t>
    </dgm:pt>
    <dgm:pt modelId="{5480C018-9A05-4642-8209-A569A292CC03}" type="sibTrans" cxnId="{366A8262-4E68-9645-B2A0-ADA1909D8E48}">
      <dgm:prSet/>
      <dgm:spPr/>
      <dgm:t>
        <a:bodyPr/>
        <a:lstStyle/>
        <a:p>
          <a:endParaRPr lang="en-US"/>
        </a:p>
      </dgm:t>
    </dgm:pt>
    <dgm:pt modelId="{31978F61-7EB0-C24A-A19E-E4624E12F0BF}">
      <dgm:prSet phldrT="[Text]" phldr="1"/>
      <dgm:spPr/>
      <dgm:t>
        <a:bodyPr/>
        <a:lstStyle/>
        <a:p>
          <a:endParaRPr lang="en-US"/>
        </a:p>
      </dgm:t>
    </dgm:pt>
    <dgm:pt modelId="{8BB913B4-9D4E-B04E-8AF7-637D6A21BDE7}" type="parTrans" cxnId="{845A5B32-C38C-284C-B068-39276A9EADAF}">
      <dgm:prSet/>
      <dgm:spPr/>
      <dgm:t>
        <a:bodyPr/>
        <a:lstStyle/>
        <a:p>
          <a:endParaRPr lang="en-US"/>
        </a:p>
      </dgm:t>
    </dgm:pt>
    <dgm:pt modelId="{43E24404-95EE-A948-B8DC-C237A264106F}" type="sibTrans" cxnId="{845A5B32-C38C-284C-B068-39276A9EADAF}">
      <dgm:prSet/>
      <dgm:spPr/>
      <dgm:t>
        <a:bodyPr/>
        <a:lstStyle/>
        <a:p>
          <a:endParaRPr lang="en-US"/>
        </a:p>
      </dgm:t>
    </dgm:pt>
    <dgm:pt modelId="{899C3DD1-CEFF-2340-9E3E-22F4BF5ED6F7}">
      <dgm:prSet phldrT="[Text]"/>
      <dgm:spPr/>
      <dgm:t>
        <a:bodyPr/>
        <a:lstStyle/>
        <a:p>
          <a:r>
            <a:rPr lang="en-US" dirty="0">
              <a:hlinkClick xmlns:r="http://schemas.openxmlformats.org/officeDocument/2006/relationships" r:id="rId2"/>
            </a:rPr>
            <a:t>Petition</a:t>
          </a:r>
          <a:endParaRPr lang="en-US" dirty="0"/>
        </a:p>
      </dgm:t>
    </dgm:pt>
    <dgm:pt modelId="{877C653B-51B6-0A4F-A97E-D7FC91F0B4C5}" type="parTrans" cxnId="{0CE0CF13-EDD3-C648-BA7E-F9723225E17C}">
      <dgm:prSet/>
      <dgm:spPr/>
      <dgm:t>
        <a:bodyPr/>
        <a:lstStyle/>
        <a:p>
          <a:endParaRPr lang="en-US"/>
        </a:p>
      </dgm:t>
    </dgm:pt>
    <dgm:pt modelId="{91319A5A-9562-8F46-B3F7-EF95CC166D79}" type="sibTrans" cxnId="{0CE0CF13-EDD3-C648-BA7E-F9723225E17C}">
      <dgm:prSet/>
      <dgm:spPr/>
      <dgm:t>
        <a:bodyPr/>
        <a:lstStyle/>
        <a:p>
          <a:endParaRPr lang="en-US"/>
        </a:p>
      </dgm:t>
    </dgm:pt>
    <dgm:pt modelId="{954929FB-8DF7-674B-B2F1-1A511FA0E24A}">
      <dgm:prSet phldrT="[Text]" phldr="1"/>
      <dgm:spPr/>
      <dgm:t>
        <a:bodyPr/>
        <a:lstStyle/>
        <a:p>
          <a:endParaRPr lang="en-US"/>
        </a:p>
      </dgm:t>
    </dgm:pt>
    <dgm:pt modelId="{F12A7909-9521-0D44-AC2A-A45B8995BCB7}" type="parTrans" cxnId="{6562ACDB-13A8-AC41-9ACD-BBB8F0C26967}">
      <dgm:prSet/>
      <dgm:spPr/>
      <dgm:t>
        <a:bodyPr/>
        <a:lstStyle/>
        <a:p>
          <a:endParaRPr lang="en-US"/>
        </a:p>
      </dgm:t>
    </dgm:pt>
    <dgm:pt modelId="{5D8DA6B5-BCD3-BE4B-9DD1-2E5017DD12EF}" type="sibTrans" cxnId="{6562ACDB-13A8-AC41-9ACD-BBB8F0C26967}">
      <dgm:prSet/>
      <dgm:spPr/>
      <dgm:t>
        <a:bodyPr/>
        <a:lstStyle/>
        <a:p>
          <a:endParaRPr lang="en-US"/>
        </a:p>
      </dgm:t>
    </dgm:pt>
    <dgm:pt modelId="{40980963-3EEC-3849-A099-F6BB6EB6F21A}">
      <dgm:prSet phldrT="[Text]"/>
      <dgm:spPr/>
      <dgm:t>
        <a:bodyPr/>
        <a:lstStyle/>
        <a:p>
          <a:r>
            <a:rPr lang="en-US" dirty="0">
              <a:hlinkClick xmlns:r="http://schemas.openxmlformats.org/officeDocument/2006/relationships" r:id="rId3"/>
            </a:rPr>
            <a:t>TRO</a:t>
          </a:r>
          <a:endParaRPr lang="en-US" dirty="0"/>
        </a:p>
      </dgm:t>
    </dgm:pt>
    <dgm:pt modelId="{4083A09D-AD08-974A-8690-DA05F2656C40}" type="parTrans" cxnId="{ED5CEA2B-6DA0-034A-8394-9AD3829ED264}">
      <dgm:prSet/>
      <dgm:spPr/>
      <dgm:t>
        <a:bodyPr/>
        <a:lstStyle/>
        <a:p>
          <a:endParaRPr lang="en-US"/>
        </a:p>
      </dgm:t>
    </dgm:pt>
    <dgm:pt modelId="{A050314F-98DA-6B4C-98D7-378C85DEC44F}" type="sibTrans" cxnId="{ED5CEA2B-6DA0-034A-8394-9AD3829ED264}">
      <dgm:prSet/>
      <dgm:spPr/>
      <dgm:t>
        <a:bodyPr/>
        <a:lstStyle/>
        <a:p>
          <a:endParaRPr lang="en-US"/>
        </a:p>
      </dgm:t>
    </dgm:pt>
    <dgm:pt modelId="{73F9E3FA-AB65-2545-9F33-9BFE56513FD9}">
      <dgm:prSet phldrT="[Text]" phldr="1"/>
      <dgm:spPr/>
      <dgm:t>
        <a:bodyPr/>
        <a:lstStyle/>
        <a:p>
          <a:endParaRPr lang="en-US" dirty="0"/>
        </a:p>
      </dgm:t>
    </dgm:pt>
    <dgm:pt modelId="{BFFD51F7-E383-E445-AC80-2E7ED59ABAE0}" type="sibTrans" cxnId="{6E737B65-EEF7-7641-B571-91BD58EE71AD}">
      <dgm:prSet/>
      <dgm:spPr/>
      <dgm:t>
        <a:bodyPr/>
        <a:lstStyle/>
        <a:p>
          <a:endParaRPr lang="en-US"/>
        </a:p>
      </dgm:t>
    </dgm:pt>
    <dgm:pt modelId="{7B0EE6A8-2962-B441-841F-CB62B5662EE2}" type="parTrans" cxnId="{6E737B65-EEF7-7641-B571-91BD58EE71AD}">
      <dgm:prSet/>
      <dgm:spPr/>
      <dgm:t>
        <a:bodyPr/>
        <a:lstStyle/>
        <a:p>
          <a:endParaRPr lang="en-US"/>
        </a:p>
      </dgm:t>
    </dgm:pt>
    <dgm:pt modelId="{14168A0A-AA2F-CF42-BD1B-1D0ACEDDAA02}" type="pres">
      <dgm:prSet presAssocID="{F945A01E-3E9A-C040-88F7-D474BBA75D32}" presName="Name0" presStyleCnt="0">
        <dgm:presLayoutVars>
          <dgm:chMax/>
          <dgm:chPref/>
          <dgm:dir/>
        </dgm:presLayoutVars>
      </dgm:prSet>
      <dgm:spPr/>
    </dgm:pt>
    <dgm:pt modelId="{F5E750CF-F005-7A45-A65A-86670CEDE428}" type="pres">
      <dgm:prSet presAssocID="{73F9E3FA-AB65-2545-9F33-9BFE56513FD9}" presName="parenttextcomposite" presStyleCnt="0"/>
      <dgm:spPr/>
    </dgm:pt>
    <dgm:pt modelId="{F44807FB-0797-7A4C-A21C-B6CD2B5510B7}" type="pres">
      <dgm:prSet presAssocID="{73F9E3FA-AB65-2545-9F33-9BFE56513FD9}" presName="parenttext" presStyleLbl="revTx" presStyleIdx="0" presStyleCnt="3">
        <dgm:presLayoutVars>
          <dgm:chMax/>
          <dgm:chPref val="2"/>
          <dgm:bulletEnabled val="1"/>
        </dgm:presLayoutVars>
      </dgm:prSet>
      <dgm:spPr/>
    </dgm:pt>
    <dgm:pt modelId="{95C9434F-3B61-6949-80C6-7B34CE1315B6}" type="pres">
      <dgm:prSet presAssocID="{73F9E3FA-AB65-2545-9F33-9BFE56513FD9}" presName="composite" presStyleCnt="0"/>
      <dgm:spPr/>
    </dgm:pt>
    <dgm:pt modelId="{2C22DA2F-FC5F-244C-85A9-70AE9CE44868}" type="pres">
      <dgm:prSet presAssocID="{73F9E3FA-AB65-2545-9F33-9BFE56513FD9}" presName="chevron1" presStyleLbl="alignNode1" presStyleIdx="0" presStyleCnt="21"/>
      <dgm:spPr/>
    </dgm:pt>
    <dgm:pt modelId="{9F8C4339-ECD1-D541-9702-4EAEC6BCD543}" type="pres">
      <dgm:prSet presAssocID="{73F9E3FA-AB65-2545-9F33-9BFE56513FD9}" presName="chevron2" presStyleLbl="alignNode1" presStyleIdx="1" presStyleCnt="21"/>
      <dgm:spPr/>
    </dgm:pt>
    <dgm:pt modelId="{341FC86B-6295-CC4E-9C39-A0695B886CC5}" type="pres">
      <dgm:prSet presAssocID="{73F9E3FA-AB65-2545-9F33-9BFE56513FD9}" presName="chevron3" presStyleLbl="alignNode1" presStyleIdx="2" presStyleCnt="21"/>
      <dgm:spPr/>
    </dgm:pt>
    <dgm:pt modelId="{CBED44E9-28DC-394E-96B0-DFE813A788F8}" type="pres">
      <dgm:prSet presAssocID="{73F9E3FA-AB65-2545-9F33-9BFE56513FD9}" presName="chevron4" presStyleLbl="alignNode1" presStyleIdx="3" presStyleCnt="21"/>
      <dgm:spPr/>
    </dgm:pt>
    <dgm:pt modelId="{302D46DD-1B10-FE46-860D-31938823800D}" type="pres">
      <dgm:prSet presAssocID="{73F9E3FA-AB65-2545-9F33-9BFE56513FD9}" presName="chevron5" presStyleLbl="alignNode1" presStyleIdx="4" presStyleCnt="21"/>
      <dgm:spPr/>
    </dgm:pt>
    <dgm:pt modelId="{1D82C4C5-5659-E34F-AA3C-7F40801FA1FD}" type="pres">
      <dgm:prSet presAssocID="{73F9E3FA-AB65-2545-9F33-9BFE56513FD9}" presName="chevron6" presStyleLbl="alignNode1" presStyleIdx="5" presStyleCnt="21"/>
      <dgm:spPr/>
    </dgm:pt>
    <dgm:pt modelId="{9E74EE0A-A7E3-4349-8C68-1DF2F790CA40}" type="pres">
      <dgm:prSet presAssocID="{73F9E3FA-AB65-2545-9F33-9BFE56513FD9}" presName="chevron7" presStyleLbl="alignNode1" presStyleIdx="6" presStyleCnt="21"/>
      <dgm:spPr/>
    </dgm:pt>
    <dgm:pt modelId="{85A352B9-20A6-5744-8F1C-474A7D877181}" type="pres">
      <dgm:prSet presAssocID="{73F9E3FA-AB65-2545-9F33-9BFE56513FD9}" presName="childtext" presStyleLbl="solidFgAcc1" presStyleIdx="0" presStyleCnt="3">
        <dgm:presLayoutVars>
          <dgm:chMax/>
          <dgm:chPref val="0"/>
          <dgm:bulletEnabled val="1"/>
        </dgm:presLayoutVars>
      </dgm:prSet>
      <dgm:spPr/>
    </dgm:pt>
    <dgm:pt modelId="{B3BC79E7-AE15-334A-85FC-CDB8FE87A7E7}" type="pres">
      <dgm:prSet presAssocID="{BFFD51F7-E383-E445-AC80-2E7ED59ABAE0}" presName="sibTrans" presStyleCnt="0"/>
      <dgm:spPr/>
    </dgm:pt>
    <dgm:pt modelId="{FAE45BC5-8B19-D044-8D4E-B6BEF2A7AE4E}" type="pres">
      <dgm:prSet presAssocID="{31978F61-7EB0-C24A-A19E-E4624E12F0BF}" presName="parenttextcomposite" presStyleCnt="0"/>
      <dgm:spPr/>
    </dgm:pt>
    <dgm:pt modelId="{C4268EA0-D2EC-D049-82CE-A97666BCD89A}" type="pres">
      <dgm:prSet presAssocID="{31978F61-7EB0-C24A-A19E-E4624E12F0BF}" presName="parenttext" presStyleLbl="revTx" presStyleIdx="1" presStyleCnt="3">
        <dgm:presLayoutVars>
          <dgm:chMax/>
          <dgm:chPref val="2"/>
          <dgm:bulletEnabled val="1"/>
        </dgm:presLayoutVars>
      </dgm:prSet>
      <dgm:spPr/>
    </dgm:pt>
    <dgm:pt modelId="{4BD1ACF6-A0B3-B845-B467-9D2A0C318A26}" type="pres">
      <dgm:prSet presAssocID="{31978F61-7EB0-C24A-A19E-E4624E12F0BF}" presName="composite" presStyleCnt="0"/>
      <dgm:spPr/>
    </dgm:pt>
    <dgm:pt modelId="{4C57A9FA-AF5F-FE48-BFC9-730794DC6B62}" type="pres">
      <dgm:prSet presAssocID="{31978F61-7EB0-C24A-A19E-E4624E12F0BF}" presName="chevron1" presStyleLbl="alignNode1" presStyleIdx="7" presStyleCnt="21"/>
      <dgm:spPr/>
    </dgm:pt>
    <dgm:pt modelId="{D55843E2-7304-9A42-9627-535BBD3866BE}" type="pres">
      <dgm:prSet presAssocID="{31978F61-7EB0-C24A-A19E-E4624E12F0BF}" presName="chevron2" presStyleLbl="alignNode1" presStyleIdx="8" presStyleCnt="21"/>
      <dgm:spPr/>
    </dgm:pt>
    <dgm:pt modelId="{8EB6AB2C-8240-5E42-810E-87DD7343A61F}" type="pres">
      <dgm:prSet presAssocID="{31978F61-7EB0-C24A-A19E-E4624E12F0BF}" presName="chevron3" presStyleLbl="alignNode1" presStyleIdx="9" presStyleCnt="21"/>
      <dgm:spPr/>
    </dgm:pt>
    <dgm:pt modelId="{1AB89191-2D4C-F042-AFC4-B6A13C534B62}" type="pres">
      <dgm:prSet presAssocID="{31978F61-7EB0-C24A-A19E-E4624E12F0BF}" presName="chevron4" presStyleLbl="alignNode1" presStyleIdx="10" presStyleCnt="21"/>
      <dgm:spPr/>
    </dgm:pt>
    <dgm:pt modelId="{BB1FED0F-DE9A-0848-8CAE-AE74F02151D3}" type="pres">
      <dgm:prSet presAssocID="{31978F61-7EB0-C24A-A19E-E4624E12F0BF}" presName="chevron5" presStyleLbl="alignNode1" presStyleIdx="11" presStyleCnt="21"/>
      <dgm:spPr/>
    </dgm:pt>
    <dgm:pt modelId="{A97F54EF-59A7-9249-8D6E-1547C004A1AC}" type="pres">
      <dgm:prSet presAssocID="{31978F61-7EB0-C24A-A19E-E4624E12F0BF}" presName="chevron6" presStyleLbl="alignNode1" presStyleIdx="12" presStyleCnt="21"/>
      <dgm:spPr/>
    </dgm:pt>
    <dgm:pt modelId="{8E82F288-BC13-6042-9F31-8CF71E1BE3BF}" type="pres">
      <dgm:prSet presAssocID="{31978F61-7EB0-C24A-A19E-E4624E12F0BF}" presName="chevron7" presStyleLbl="alignNode1" presStyleIdx="13" presStyleCnt="21"/>
      <dgm:spPr/>
    </dgm:pt>
    <dgm:pt modelId="{9B66AF15-DD1E-FE40-80BE-322AE421A54E}" type="pres">
      <dgm:prSet presAssocID="{31978F61-7EB0-C24A-A19E-E4624E12F0BF}" presName="childtext" presStyleLbl="solidFgAcc1" presStyleIdx="1" presStyleCnt="3">
        <dgm:presLayoutVars>
          <dgm:chMax/>
          <dgm:chPref val="0"/>
          <dgm:bulletEnabled val="1"/>
        </dgm:presLayoutVars>
      </dgm:prSet>
      <dgm:spPr/>
    </dgm:pt>
    <dgm:pt modelId="{CE4148C8-2956-8E4D-9123-C91DBF0F1335}" type="pres">
      <dgm:prSet presAssocID="{43E24404-95EE-A948-B8DC-C237A264106F}" presName="sibTrans" presStyleCnt="0"/>
      <dgm:spPr/>
    </dgm:pt>
    <dgm:pt modelId="{8B322CDF-41B7-5F4E-A666-A8212E009ADB}" type="pres">
      <dgm:prSet presAssocID="{954929FB-8DF7-674B-B2F1-1A511FA0E24A}" presName="parenttextcomposite" presStyleCnt="0"/>
      <dgm:spPr/>
    </dgm:pt>
    <dgm:pt modelId="{9B3D4892-03DD-9F43-B1C6-467E5C22452D}" type="pres">
      <dgm:prSet presAssocID="{954929FB-8DF7-674B-B2F1-1A511FA0E24A}" presName="parenttext" presStyleLbl="revTx" presStyleIdx="2" presStyleCnt="3">
        <dgm:presLayoutVars>
          <dgm:chMax/>
          <dgm:chPref val="2"/>
          <dgm:bulletEnabled val="1"/>
        </dgm:presLayoutVars>
      </dgm:prSet>
      <dgm:spPr/>
    </dgm:pt>
    <dgm:pt modelId="{7AFB0383-D798-214F-BB85-84B6E778D209}" type="pres">
      <dgm:prSet presAssocID="{954929FB-8DF7-674B-B2F1-1A511FA0E24A}" presName="composite" presStyleCnt="0"/>
      <dgm:spPr/>
    </dgm:pt>
    <dgm:pt modelId="{1189EBD0-8C50-9045-9E35-2F0FCFCF5CFC}" type="pres">
      <dgm:prSet presAssocID="{954929FB-8DF7-674B-B2F1-1A511FA0E24A}" presName="chevron1" presStyleLbl="alignNode1" presStyleIdx="14" presStyleCnt="21"/>
      <dgm:spPr/>
    </dgm:pt>
    <dgm:pt modelId="{2D8101DC-9E3B-4942-96A3-94754072ED60}" type="pres">
      <dgm:prSet presAssocID="{954929FB-8DF7-674B-B2F1-1A511FA0E24A}" presName="chevron2" presStyleLbl="alignNode1" presStyleIdx="15" presStyleCnt="21"/>
      <dgm:spPr/>
    </dgm:pt>
    <dgm:pt modelId="{65C03C0E-8113-C146-8357-5CD65A4313B8}" type="pres">
      <dgm:prSet presAssocID="{954929FB-8DF7-674B-B2F1-1A511FA0E24A}" presName="chevron3" presStyleLbl="alignNode1" presStyleIdx="16" presStyleCnt="21"/>
      <dgm:spPr/>
    </dgm:pt>
    <dgm:pt modelId="{E8C38563-E0E7-5E44-8DBC-9FEAEF9795E2}" type="pres">
      <dgm:prSet presAssocID="{954929FB-8DF7-674B-B2F1-1A511FA0E24A}" presName="chevron4" presStyleLbl="alignNode1" presStyleIdx="17" presStyleCnt="21"/>
      <dgm:spPr/>
    </dgm:pt>
    <dgm:pt modelId="{92A4E88B-5F2D-214D-B3AB-CEA73111245C}" type="pres">
      <dgm:prSet presAssocID="{954929FB-8DF7-674B-B2F1-1A511FA0E24A}" presName="chevron5" presStyleLbl="alignNode1" presStyleIdx="18" presStyleCnt="21"/>
      <dgm:spPr/>
    </dgm:pt>
    <dgm:pt modelId="{63DD3750-9D71-2C4F-8308-0163A4A31D4C}" type="pres">
      <dgm:prSet presAssocID="{954929FB-8DF7-674B-B2F1-1A511FA0E24A}" presName="chevron6" presStyleLbl="alignNode1" presStyleIdx="19" presStyleCnt="21"/>
      <dgm:spPr/>
    </dgm:pt>
    <dgm:pt modelId="{50FE81F4-54EE-2F45-898D-6A73FD404DFB}" type="pres">
      <dgm:prSet presAssocID="{954929FB-8DF7-674B-B2F1-1A511FA0E24A}" presName="chevron7" presStyleLbl="alignNode1" presStyleIdx="20" presStyleCnt="21"/>
      <dgm:spPr/>
    </dgm:pt>
    <dgm:pt modelId="{023B919D-288E-BC43-B778-87AC33A6471F}" type="pres">
      <dgm:prSet presAssocID="{954929FB-8DF7-674B-B2F1-1A511FA0E24A}" presName="childtext" presStyleLbl="solidFgAcc1" presStyleIdx="2" presStyleCnt="3">
        <dgm:presLayoutVars>
          <dgm:chMax/>
          <dgm:chPref val="0"/>
          <dgm:bulletEnabled val="1"/>
        </dgm:presLayoutVars>
      </dgm:prSet>
      <dgm:spPr/>
    </dgm:pt>
  </dgm:ptLst>
  <dgm:cxnLst>
    <dgm:cxn modelId="{0CE0CF13-EDD3-C648-BA7E-F9723225E17C}" srcId="{31978F61-7EB0-C24A-A19E-E4624E12F0BF}" destId="{899C3DD1-CEFF-2340-9E3E-22F4BF5ED6F7}" srcOrd="0" destOrd="0" parTransId="{877C653B-51B6-0A4F-A97E-D7FC91F0B4C5}" sibTransId="{91319A5A-9562-8F46-B3F7-EF95CC166D79}"/>
    <dgm:cxn modelId="{4613A31E-3049-F942-AF10-285821F1620A}" type="presOf" srcId="{F945A01E-3E9A-C040-88F7-D474BBA75D32}" destId="{14168A0A-AA2F-CF42-BD1B-1D0ACEDDAA02}" srcOrd="0" destOrd="0" presId="urn:microsoft.com/office/officeart/2008/layout/VerticalAccentList"/>
    <dgm:cxn modelId="{FC38F222-84FF-EC4B-9073-4816A7FB469E}" type="presOf" srcId="{954929FB-8DF7-674B-B2F1-1A511FA0E24A}" destId="{9B3D4892-03DD-9F43-B1C6-467E5C22452D}" srcOrd="0" destOrd="0" presId="urn:microsoft.com/office/officeart/2008/layout/VerticalAccentList"/>
    <dgm:cxn modelId="{ED5CEA2B-6DA0-034A-8394-9AD3829ED264}" srcId="{954929FB-8DF7-674B-B2F1-1A511FA0E24A}" destId="{40980963-3EEC-3849-A099-F6BB6EB6F21A}" srcOrd="0" destOrd="0" parTransId="{4083A09D-AD08-974A-8690-DA05F2656C40}" sibTransId="{A050314F-98DA-6B4C-98D7-378C85DEC44F}"/>
    <dgm:cxn modelId="{845A5B32-C38C-284C-B068-39276A9EADAF}" srcId="{F945A01E-3E9A-C040-88F7-D474BBA75D32}" destId="{31978F61-7EB0-C24A-A19E-E4624E12F0BF}" srcOrd="1" destOrd="0" parTransId="{8BB913B4-9D4E-B04E-8AF7-637D6A21BDE7}" sibTransId="{43E24404-95EE-A948-B8DC-C237A264106F}"/>
    <dgm:cxn modelId="{DE8CDC36-1676-6B46-8FC9-D7FEC9D368A7}" type="presOf" srcId="{73F9E3FA-AB65-2545-9F33-9BFE56513FD9}" destId="{F44807FB-0797-7A4C-A21C-B6CD2B5510B7}" srcOrd="0" destOrd="0" presId="urn:microsoft.com/office/officeart/2008/layout/VerticalAccentList"/>
    <dgm:cxn modelId="{8614CC40-B2F0-D949-B513-5435C8341A05}" type="presOf" srcId="{899C3DD1-CEFF-2340-9E3E-22F4BF5ED6F7}" destId="{9B66AF15-DD1E-FE40-80BE-322AE421A54E}" srcOrd="0" destOrd="0" presId="urn:microsoft.com/office/officeart/2008/layout/VerticalAccentList"/>
    <dgm:cxn modelId="{1FE0E559-FACA-7A4E-A090-D11A2C14E23D}" type="presOf" srcId="{8117E3EA-9C62-B042-88EF-700AD1F0E2CA}" destId="{85A352B9-20A6-5744-8F1C-474A7D877181}" srcOrd="0" destOrd="0" presId="urn:microsoft.com/office/officeart/2008/layout/VerticalAccentList"/>
    <dgm:cxn modelId="{366A8262-4E68-9645-B2A0-ADA1909D8E48}" srcId="{73F9E3FA-AB65-2545-9F33-9BFE56513FD9}" destId="{8117E3EA-9C62-B042-88EF-700AD1F0E2CA}" srcOrd="0" destOrd="0" parTransId="{2C1F701E-6351-7343-83C1-E156EBAF16A5}" sibTransId="{5480C018-9A05-4642-8209-A569A292CC03}"/>
    <dgm:cxn modelId="{6E737B65-EEF7-7641-B571-91BD58EE71AD}" srcId="{F945A01E-3E9A-C040-88F7-D474BBA75D32}" destId="{73F9E3FA-AB65-2545-9F33-9BFE56513FD9}" srcOrd="0" destOrd="0" parTransId="{7B0EE6A8-2962-B441-841F-CB62B5662EE2}" sibTransId="{BFFD51F7-E383-E445-AC80-2E7ED59ABAE0}"/>
    <dgm:cxn modelId="{09E88395-898D-A942-A472-55400AD4992D}" type="presOf" srcId="{31978F61-7EB0-C24A-A19E-E4624E12F0BF}" destId="{C4268EA0-D2EC-D049-82CE-A97666BCD89A}" srcOrd="0" destOrd="0" presId="urn:microsoft.com/office/officeart/2008/layout/VerticalAccentList"/>
    <dgm:cxn modelId="{E38AE19A-7BBE-1747-84ED-0C79D26C9194}" type="presOf" srcId="{40980963-3EEC-3849-A099-F6BB6EB6F21A}" destId="{023B919D-288E-BC43-B778-87AC33A6471F}" srcOrd="0" destOrd="0" presId="urn:microsoft.com/office/officeart/2008/layout/VerticalAccentList"/>
    <dgm:cxn modelId="{6562ACDB-13A8-AC41-9ACD-BBB8F0C26967}" srcId="{F945A01E-3E9A-C040-88F7-D474BBA75D32}" destId="{954929FB-8DF7-674B-B2F1-1A511FA0E24A}" srcOrd="2" destOrd="0" parTransId="{F12A7909-9521-0D44-AC2A-A45B8995BCB7}" sibTransId="{5D8DA6B5-BCD3-BE4B-9DD1-2E5017DD12EF}"/>
    <dgm:cxn modelId="{66D4D8BE-4040-F442-B082-B5B4A0119C67}" type="presParOf" srcId="{14168A0A-AA2F-CF42-BD1B-1D0ACEDDAA02}" destId="{F5E750CF-F005-7A45-A65A-86670CEDE428}" srcOrd="0" destOrd="0" presId="urn:microsoft.com/office/officeart/2008/layout/VerticalAccentList"/>
    <dgm:cxn modelId="{917F6161-6D79-0D4A-A676-2C75766F3FE3}" type="presParOf" srcId="{F5E750CF-F005-7A45-A65A-86670CEDE428}" destId="{F44807FB-0797-7A4C-A21C-B6CD2B5510B7}" srcOrd="0" destOrd="0" presId="urn:microsoft.com/office/officeart/2008/layout/VerticalAccentList"/>
    <dgm:cxn modelId="{08245677-22C9-8442-8DD3-F79AD903BC35}" type="presParOf" srcId="{14168A0A-AA2F-CF42-BD1B-1D0ACEDDAA02}" destId="{95C9434F-3B61-6949-80C6-7B34CE1315B6}" srcOrd="1" destOrd="0" presId="urn:microsoft.com/office/officeart/2008/layout/VerticalAccentList"/>
    <dgm:cxn modelId="{67C7BDF9-1A03-F842-AEA7-F23B85E79840}" type="presParOf" srcId="{95C9434F-3B61-6949-80C6-7B34CE1315B6}" destId="{2C22DA2F-FC5F-244C-85A9-70AE9CE44868}" srcOrd="0" destOrd="0" presId="urn:microsoft.com/office/officeart/2008/layout/VerticalAccentList"/>
    <dgm:cxn modelId="{AF361505-01E7-2B4F-BE33-D5AFC5B42F8B}" type="presParOf" srcId="{95C9434F-3B61-6949-80C6-7B34CE1315B6}" destId="{9F8C4339-ECD1-D541-9702-4EAEC6BCD543}" srcOrd="1" destOrd="0" presId="urn:microsoft.com/office/officeart/2008/layout/VerticalAccentList"/>
    <dgm:cxn modelId="{09B1444E-94BB-9048-A096-38559301F55D}" type="presParOf" srcId="{95C9434F-3B61-6949-80C6-7B34CE1315B6}" destId="{341FC86B-6295-CC4E-9C39-A0695B886CC5}" srcOrd="2" destOrd="0" presId="urn:microsoft.com/office/officeart/2008/layout/VerticalAccentList"/>
    <dgm:cxn modelId="{1C5D6FD1-84A1-7F4D-B70E-F03567EC9D90}" type="presParOf" srcId="{95C9434F-3B61-6949-80C6-7B34CE1315B6}" destId="{CBED44E9-28DC-394E-96B0-DFE813A788F8}" srcOrd="3" destOrd="0" presId="urn:microsoft.com/office/officeart/2008/layout/VerticalAccentList"/>
    <dgm:cxn modelId="{FC2B44B9-E6C6-4B4D-B9C9-7D8C18A1ED5D}" type="presParOf" srcId="{95C9434F-3B61-6949-80C6-7B34CE1315B6}" destId="{302D46DD-1B10-FE46-860D-31938823800D}" srcOrd="4" destOrd="0" presId="urn:microsoft.com/office/officeart/2008/layout/VerticalAccentList"/>
    <dgm:cxn modelId="{6EA588D4-8E0C-A84D-8B8E-38A733AD8272}" type="presParOf" srcId="{95C9434F-3B61-6949-80C6-7B34CE1315B6}" destId="{1D82C4C5-5659-E34F-AA3C-7F40801FA1FD}" srcOrd="5" destOrd="0" presId="urn:microsoft.com/office/officeart/2008/layout/VerticalAccentList"/>
    <dgm:cxn modelId="{DE8CA2AD-2138-7741-8098-5F00BF81F163}" type="presParOf" srcId="{95C9434F-3B61-6949-80C6-7B34CE1315B6}" destId="{9E74EE0A-A7E3-4349-8C68-1DF2F790CA40}" srcOrd="6" destOrd="0" presId="urn:microsoft.com/office/officeart/2008/layout/VerticalAccentList"/>
    <dgm:cxn modelId="{6E029D4C-909A-8646-A275-0A5AEB774532}" type="presParOf" srcId="{95C9434F-3B61-6949-80C6-7B34CE1315B6}" destId="{85A352B9-20A6-5744-8F1C-474A7D877181}" srcOrd="7" destOrd="0" presId="urn:microsoft.com/office/officeart/2008/layout/VerticalAccentList"/>
    <dgm:cxn modelId="{E3C17534-487D-3D40-9764-5E105E6AF45E}" type="presParOf" srcId="{14168A0A-AA2F-CF42-BD1B-1D0ACEDDAA02}" destId="{B3BC79E7-AE15-334A-85FC-CDB8FE87A7E7}" srcOrd="2" destOrd="0" presId="urn:microsoft.com/office/officeart/2008/layout/VerticalAccentList"/>
    <dgm:cxn modelId="{3104F2DF-F495-E44C-AA8B-ACFAB18AB4DD}" type="presParOf" srcId="{14168A0A-AA2F-CF42-BD1B-1D0ACEDDAA02}" destId="{FAE45BC5-8B19-D044-8D4E-B6BEF2A7AE4E}" srcOrd="3" destOrd="0" presId="urn:microsoft.com/office/officeart/2008/layout/VerticalAccentList"/>
    <dgm:cxn modelId="{1CD23E05-4B9C-8645-B48B-CA1E4B9792B7}" type="presParOf" srcId="{FAE45BC5-8B19-D044-8D4E-B6BEF2A7AE4E}" destId="{C4268EA0-D2EC-D049-82CE-A97666BCD89A}" srcOrd="0" destOrd="0" presId="urn:microsoft.com/office/officeart/2008/layout/VerticalAccentList"/>
    <dgm:cxn modelId="{4C988493-6155-A44F-BEDC-E02C81B095D6}" type="presParOf" srcId="{14168A0A-AA2F-CF42-BD1B-1D0ACEDDAA02}" destId="{4BD1ACF6-A0B3-B845-B467-9D2A0C318A26}" srcOrd="4" destOrd="0" presId="urn:microsoft.com/office/officeart/2008/layout/VerticalAccentList"/>
    <dgm:cxn modelId="{E6EA944A-91FB-9043-867C-FAEDA362FD5D}" type="presParOf" srcId="{4BD1ACF6-A0B3-B845-B467-9D2A0C318A26}" destId="{4C57A9FA-AF5F-FE48-BFC9-730794DC6B62}" srcOrd="0" destOrd="0" presId="urn:microsoft.com/office/officeart/2008/layout/VerticalAccentList"/>
    <dgm:cxn modelId="{CCA49A37-E176-814F-AE3B-49059270F0DF}" type="presParOf" srcId="{4BD1ACF6-A0B3-B845-B467-9D2A0C318A26}" destId="{D55843E2-7304-9A42-9627-535BBD3866BE}" srcOrd="1" destOrd="0" presId="urn:microsoft.com/office/officeart/2008/layout/VerticalAccentList"/>
    <dgm:cxn modelId="{35CF8AA3-B21E-8641-A76B-B83680E41ED8}" type="presParOf" srcId="{4BD1ACF6-A0B3-B845-B467-9D2A0C318A26}" destId="{8EB6AB2C-8240-5E42-810E-87DD7343A61F}" srcOrd="2" destOrd="0" presId="urn:microsoft.com/office/officeart/2008/layout/VerticalAccentList"/>
    <dgm:cxn modelId="{EBB50FAC-645F-A845-AAE3-853FF5019BE6}" type="presParOf" srcId="{4BD1ACF6-A0B3-B845-B467-9D2A0C318A26}" destId="{1AB89191-2D4C-F042-AFC4-B6A13C534B62}" srcOrd="3" destOrd="0" presId="urn:microsoft.com/office/officeart/2008/layout/VerticalAccentList"/>
    <dgm:cxn modelId="{98B1670D-7CAE-5440-ACF3-2FBEB8256708}" type="presParOf" srcId="{4BD1ACF6-A0B3-B845-B467-9D2A0C318A26}" destId="{BB1FED0F-DE9A-0848-8CAE-AE74F02151D3}" srcOrd="4" destOrd="0" presId="urn:microsoft.com/office/officeart/2008/layout/VerticalAccentList"/>
    <dgm:cxn modelId="{7CA5A545-4C0B-5D43-ADA6-A0ADDBC0D3AD}" type="presParOf" srcId="{4BD1ACF6-A0B3-B845-B467-9D2A0C318A26}" destId="{A97F54EF-59A7-9249-8D6E-1547C004A1AC}" srcOrd="5" destOrd="0" presId="urn:microsoft.com/office/officeart/2008/layout/VerticalAccentList"/>
    <dgm:cxn modelId="{3AE1D99A-8B22-C146-92B6-F057183EE32D}" type="presParOf" srcId="{4BD1ACF6-A0B3-B845-B467-9D2A0C318A26}" destId="{8E82F288-BC13-6042-9F31-8CF71E1BE3BF}" srcOrd="6" destOrd="0" presId="urn:microsoft.com/office/officeart/2008/layout/VerticalAccentList"/>
    <dgm:cxn modelId="{726F6421-6E84-B74F-9541-6DD638F52A5E}" type="presParOf" srcId="{4BD1ACF6-A0B3-B845-B467-9D2A0C318A26}" destId="{9B66AF15-DD1E-FE40-80BE-322AE421A54E}" srcOrd="7" destOrd="0" presId="urn:microsoft.com/office/officeart/2008/layout/VerticalAccentList"/>
    <dgm:cxn modelId="{B12B21E4-796B-1642-A75C-D77E4F4BBAB5}" type="presParOf" srcId="{14168A0A-AA2F-CF42-BD1B-1D0ACEDDAA02}" destId="{CE4148C8-2956-8E4D-9123-C91DBF0F1335}" srcOrd="5" destOrd="0" presId="urn:microsoft.com/office/officeart/2008/layout/VerticalAccentList"/>
    <dgm:cxn modelId="{B97CABA4-465B-6E41-B85F-C7EEC65BB731}" type="presParOf" srcId="{14168A0A-AA2F-CF42-BD1B-1D0ACEDDAA02}" destId="{8B322CDF-41B7-5F4E-A666-A8212E009ADB}" srcOrd="6" destOrd="0" presId="urn:microsoft.com/office/officeart/2008/layout/VerticalAccentList"/>
    <dgm:cxn modelId="{EA3233F5-0DC4-604B-B5D5-41FF09BE0592}" type="presParOf" srcId="{8B322CDF-41B7-5F4E-A666-A8212E009ADB}" destId="{9B3D4892-03DD-9F43-B1C6-467E5C22452D}" srcOrd="0" destOrd="0" presId="urn:microsoft.com/office/officeart/2008/layout/VerticalAccentList"/>
    <dgm:cxn modelId="{BE3E0A92-2103-CF49-B4C0-E27AB9081F24}" type="presParOf" srcId="{14168A0A-AA2F-CF42-BD1B-1D0ACEDDAA02}" destId="{7AFB0383-D798-214F-BB85-84B6E778D209}" srcOrd="7" destOrd="0" presId="urn:microsoft.com/office/officeart/2008/layout/VerticalAccentList"/>
    <dgm:cxn modelId="{2294A5C6-E2AD-8B4A-B794-9CF4427D59BA}" type="presParOf" srcId="{7AFB0383-D798-214F-BB85-84B6E778D209}" destId="{1189EBD0-8C50-9045-9E35-2F0FCFCF5CFC}" srcOrd="0" destOrd="0" presId="urn:microsoft.com/office/officeart/2008/layout/VerticalAccentList"/>
    <dgm:cxn modelId="{CED2419E-9858-0E43-B353-3DEBD221EB4A}" type="presParOf" srcId="{7AFB0383-D798-214F-BB85-84B6E778D209}" destId="{2D8101DC-9E3B-4942-96A3-94754072ED60}" srcOrd="1" destOrd="0" presId="urn:microsoft.com/office/officeart/2008/layout/VerticalAccentList"/>
    <dgm:cxn modelId="{B667ADA3-3DEC-7145-9FA5-AF658902027C}" type="presParOf" srcId="{7AFB0383-D798-214F-BB85-84B6E778D209}" destId="{65C03C0E-8113-C146-8357-5CD65A4313B8}" srcOrd="2" destOrd="0" presId="urn:microsoft.com/office/officeart/2008/layout/VerticalAccentList"/>
    <dgm:cxn modelId="{03384805-7859-084F-9ECF-BA83444D540A}" type="presParOf" srcId="{7AFB0383-D798-214F-BB85-84B6E778D209}" destId="{E8C38563-E0E7-5E44-8DBC-9FEAEF9795E2}" srcOrd="3" destOrd="0" presId="urn:microsoft.com/office/officeart/2008/layout/VerticalAccentList"/>
    <dgm:cxn modelId="{116CB2F7-B572-1240-9369-63FDBDCAC907}" type="presParOf" srcId="{7AFB0383-D798-214F-BB85-84B6E778D209}" destId="{92A4E88B-5F2D-214D-B3AB-CEA73111245C}" srcOrd="4" destOrd="0" presId="urn:microsoft.com/office/officeart/2008/layout/VerticalAccentList"/>
    <dgm:cxn modelId="{12E15466-FB6E-D14F-B979-D76EA095CC11}" type="presParOf" srcId="{7AFB0383-D798-214F-BB85-84B6E778D209}" destId="{63DD3750-9D71-2C4F-8308-0163A4A31D4C}" srcOrd="5" destOrd="0" presId="urn:microsoft.com/office/officeart/2008/layout/VerticalAccentList"/>
    <dgm:cxn modelId="{26A3E1FE-BE32-D547-99D0-4BDC3325C899}" type="presParOf" srcId="{7AFB0383-D798-214F-BB85-84B6E778D209}" destId="{50FE81F4-54EE-2F45-898D-6A73FD404DFB}" srcOrd="6" destOrd="0" presId="urn:microsoft.com/office/officeart/2008/layout/VerticalAccentList"/>
    <dgm:cxn modelId="{54213EC1-3C24-584E-9A97-0FCFB161A8C8}" type="presParOf" srcId="{7AFB0383-D798-214F-BB85-84B6E778D209}" destId="{023B919D-288E-BC43-B778-87AC33A6471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DB87F1-6232-45DE-99C2-3D9E8BA3BF90}"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ECFE330C-E3A5-4B54-870E-BB4CF7780A27}">
      <dgm:prSet/>
      <dgm:spPr>
        <a:solidFill>
          <a:schemeClr val="accent4">
            <a:lumMod val="50000"/>
          </a:schemeClr>
        </a:solidFill>
      </dgm:spPr>
      <dgm:t>
        <a:bodyPr/>
        <a:lstStyle/>
        <a:p>
          <a:r>
            <a:rPr lang="en-US"/>
            <a:t>Contact</a:t>
          </a:r>
        </a:p>
      </dgm:t>
    </dgm:pt>
    <dgm:pt modelId="{FB57FF2F-73F2-4BB6-85A9-2FBB58C1736A}" type="parTrans" cxnId="{4AF76274-F878-4F44-8D88-82B17825D045}">
      <dgm:prSet/>
      <dgm:spPr/>
      <dgm:t>
        <a:bodyPr/>
        <a:lstStyle/>
        <a:p>
          <a:endParaRPr lang="en-US"/>
        </a:p>
      </dgm:t>
    </dgm:pt>
    <dgm:pt modelId="{12983C88-0BF0-414A-8E28-DF454DE87BDC}" type="sibTrans" cxnId="{4AF76274-F878-4F44-8D88-82B17825D045}">
      <dgm:prSet/>
      <dgm:spPr/>
      <dgm:t>
        <a:bodyPr/>
        <a:lstStyle/>
        <a:p>
          <a:endParaRPr lang="en-US"/>
        </a:p>
      </dgm:t>
    </dgm:pt>
    <dgm:pt modelId="{00603D10-8BE8-422E-8B64-3941FEB8D713}">
      <dgm:prSet/>
      <dgm:spPr>
        <a:solidFill>
          <a:schemeClr val="accent4">
            <a:alpha val="90000"/>
          </a:schemeClr>
        </a:solidFill>
      </dgm:spPr>
      <dgm:t>
        <a:bodyPr/>
        <a:lstStyle/>
        <a:p>
          <a:r>
            <a:rPr lang="en-US" dirty="0"/>
            <a:t>Contact Client &amp; Set Meeting </a:t>
          </a:r>
          <a:r>
            <a:rPr lang="en-US" b="1" dirty="0"/>
            <a:t>(held within 1 week)</a:t>
          </a:r>
        </a:p>
      </dgm:t>
    </dgm:pt>
    <dgm:pt modelId="{610C7D04-21AF-4FBB-B002-0DFDA279E7A2}" type="parTrans" cxnId="{7715370D-8D84-4476-A2CE-723CABBD468E}">
      <dgm:prSet/>
      <dgm:spPr/>
      <dgm:t>
        <a:bodyPr/>
        <a:lstStyle/>
        <a:p>
          <a:endParaRPr lang="en-US"/>
        </a:p>
      </dgm:t>
    </dgm:pt>
    <dgm:pt modelId="{3F97BE2D-98F3-440A-AECD-288FB1667884}" type="sibTrans" cxnId="{7715370D-8D84-4476-A2CE-723CABBD468E}">
      <dgm:prSet/>
      <dgm:spPr/>
      <dgm:t>
        <a:bodyPr/>
        <a:lstStyle/>
        <a:p>
          <a:endParaRPr lang="en-US"/>
        </a:p>
      </dgm:t>
    </dgm:pt>
    <dgm:pt modelId="{16C095F7-FA79-4ACC-B75A-AD83CEB50FAC}">
      <dgm:prSet/>
      <dgm:spPr>
        <a:solidFill>
          <a:schemeClr val="accent4">
            <a:lumMod val="50000"/>
          </a:schemeClr>
        </a:solidFill>
      </dgm:spPr>
      <dgm:t>
        <a:bodyPr/>
        <a:lstStyle/>
        <a:p>
          <a:r>
            <a:rPr lang="en-US"/>
            <a:t>Prepare</a:t>
          </a:r>
        </a:p>
      </dgm:t>
    </dgm:pt>
    <dgm:pt modelId="{F058C95E-FCAA-42E3-8500-5A83C591BFEC}" type="parTrans" cxnId="{16E1328D-5C37-4A05-ADB5-93761D5F2645}">
      <dgm:prSet/>
      <dgm:spPr/>
      <dgm:t>
        <a:bodyPr/>
        <a:lstStyle/>
        <a:p>
          <a:endParaRPr lang="en-US"/>
        </a:p>
      </dgm:t>
    </dgm:pt>
    <dgm:pt modelId="{13277F41-B315-4C04-873C-2A86D51C56BE}" type="sibTrans" cxnId="{16E1328D-5C37-4A05-ADB5-93761D5F2645}">
      <dgm:prSet/>
      <dgm:spPr/>
      <dgm:t>
        <a:bodyPr/>
        <a:lstStyle/>
        <a:p>
          <a:endParaRPr lang="en-US"/>
        </a:p>
      </dgm:t>
    </dgm:pt>
    <dgm:pt modelId="{548371D8-A63A-4314-A961-AD5CBED4257F}">
      <dgm:prSet/>
      <dgm:spPr>
        <a:solidFill>
          <a:schemeClr val="accent4">
            <a:alpha val="90000"/>
          </a:schemeClr>
        </a:solidFill>
      </dgm:spPr>
      <dgm:t>
        <a:bodyPr/>
        <a:lstStyle/>
        <a:p>
          <a:r>
            <a:rPr lang="en-US" dirty="0"/>
            <a:t>Prepare for Client Meeting</a:t>
          </a:r>
        </a:p>
      </dgm:t>
    </dgm:pt>
    <dgm:pt modelId="{0725FFC4-395B-418A-BFFB-8F72EA07AB37}" type="parTrans" cxnId="{72FD0007-994F-48B1-9608-E6549A4EFB67}">
      <dgm:prSet/>
      <dgm:spPr/>
      <dgm:t>
        <a:bodyPr/>
        <a:lstStyle/>
        <a:p>
          <a:endParaRPr lang="en-US"/>
        </a:p>
      </dgm:t>
    </dgm:pt>
    <dgm:pt modelId="{DDFAF684-4598-4079-987A-41E4DB60F416}" type="sibTrans" cxnId="{72FD0007-994F-48B1-9608-E6549A4EFB67}">
      <dgm:prSet/>
      <dgm:spPr/>
      <dgm:t>
        <a:bodyPr/>
        <a:lstStyle/>
        <a:p>
          <a:endParaRPr lang="en-US"/>
        </a:p>
      </dgm:t>
    </dgm:pt>
    <dgm:pt modelId="{0A334A89-FDEF-4C94-8DE4-D63BA43C2DE8}">
      <dgm:prSet/>
      <dgm:spPr>
        <a:solidFill>
          <a:schemeClr val="accent4">
            <a:lumMod val="50000"/>
          </a:schemeClr>
        </a:solidFill>
      </dgm:spPr>
      <dgm:t>
        <a:bodyPr/>
        <a:lstStyle/>
        <a:p>
          <a:r>
            <a:rPr lang="en-US"/>
            <a:t>Meet</a:t>
          </a:r>
        </a:p>
      </dgm:t>
    </dgm:pt>
    <dgm:pt modelId="{DA0F1FEF-EF03-4B6E-A395-00F66BEA3F4D}" type="parTrans" cxnId="{2AFF1406-3322-4F3C-A50E-72199697448D}">
      <dgm:prSet/>
      <dgm:spPr/>
      <dgm:t>
        <a:bodyPr/>
        <a:lstStyle/>
        <a:p>
          <a:endParaRPr lang="en-US"/>
        </a:p>
      </dgm:t>
    </dgm:pt>
    <dgm:pt modelId="{1F073150-268E-4041-8C7B-8084F9F7F347}" type="sibTrans" cxnId="{2AFF1406-3322-4F3C-A50E-72199697448D}">
      <dgm:prSet/>
      <dgm:spPr/>
      <dgm:t>
        <a:bodyPr/>
        <a:lstStyle/>
        <a:p>
          <a:endParaRPr lang="en-US"/>
        </a:p>
      </dgm:t>
    </dgm:pt>
    <dgm:pt modelId="{A3906E5A-D814-43C2-B07F-7630C04CADDB}">
      <dgm:prSet/>
      <dgm:spPr>
        <a:solidFill>
          <a:schemeClr val="accent4">
            <a:alpha val="90000"/>
          </a:schemeClr>
        </a:solidFill>
      </dgm:spPr>
      <dgm:t>
        <a:bodyPr/>
        <a:lstStyle/>
        <a:p>
          <a:r>
            <a:rPr lang="en-US"/>
            <a:t>Meet Client &amp; Gather Facts</a:t>
          </a:r>
        </a:p>
      </dgm:t>
    </dgm:pt>
    <dgm:pt modelId="{6DB8A0C6-9873-493A-BB2B-21A9E36255A4}" type="parTrans" cxnId="{050F66F8-5D7E-47B8-9B10-139698A5DC73}">
      <dgm:prSet/>
      <dgm:spPr/>
      <dgm:t>
        <a:bodyPr/>
        <a:lstStyle/>
        <a:p>
          <a:endParaRPr lang="en-US"/>
        </a:p>
      </dgm:t>
    </dgm:pt>
    <dgm:pt modelId="{FE50D730-810B-464B-9C42-B886722491E8}" type="sibTrans" cxnId="{050F66F8-5D7E-47B8-9B10-139698A5DC73}">
      <dgm:prSet/>
      <dgm:spPr/>
      <dgm:t>
        <a:bodyPr/>
        <a:lstStyle/>
        <a:p>
          <a:endParaRPr lang="en-US"/>
        </a:p>
      </dgm:t>
    </dgm:pt>
    <dgm:pt modelId="{595018CF-1F4C-4767-BDC9-9FF288BBDBBC}">
      <dgm:prSet/>
      <dgm:spPr>
        <a:solidFill>
          <a:schemeClr val="accent4">
            <a:lumMod val="50000"/>
          </a:schemeClr>
        </a:solidFill>
      </dgm:spPr>
      <dgm:t>
        <a:bodyPr/>
        <a:lstStyle/>
        <a:p>
          <a:r>
            <a:rPr lang="en-US" dirty="0"/>
            <a:t>Draft &amp; Meet</a:t>
          </a:r>
        </a:p>
      </dgm:t>
    </dgm:pt>
    <dgm:pt modelId="{6631E49B-57F6-4B08-9ACD-32B307C60F81}" type="parTrans" cxnId="{0435BA60-5ADD-4842-B501-0A97E0B2F3FC}">
      <dgm:prSet/>
      <dgm:spPr/>
      <dgm:t>
        <a:bodyPr/>
        <a:lstStyle/>
        <a:p>
          <a:endParaRPr lang="en-US"/>
        </a:p>
      </dgm:t>
    </dgm:pt>
    <dgm:pt modelId="{DA856EEE-D294-4E31-901A-2822BD9DB5E0}" type="sibTrans" cxnId="{0435BA60-5ADD-4842-B501-0A97E0B2F3FC}">
      <dgm:prSet/>
      <dgm:spPr/>
      <dgm:t>
        <a:bodyPr/>
        <a:lstStyle/>
        <a:p>
          <a:endParaRPr lang="en-US"/>
        </a:p>
      </dgm:t>
    </dgm:pt>
    <dgm:pt modelId="{71E34BFC-1BBF-4BB4-9221-BD944E3CBCC7}">
      <dgm:prSet/>
      <dgm:spPr>
        <a:solidFill>
          <a:schemeClr val="accent4">
            <a:lumMod val="90000"/>
            <a:alpha val="90000"/>
          </a:schemeClr>
        </a:solidFill>
        <a:ln>
          <a:solidFill>
            <a:schemeClr val="accent4">
              <a:alpha val="90000"/>
            </a:schemeClr>
          </a:solidFill>
        </a:ln>
      </dgm:spPr>
      <dgm:t>
        <a:bodyPr/>
        <a:lstStyle/>
        <a:p>
          <a:r>
            <a:rPr lang="en-US" dirty="0"/>
            <a:t>Draft Client Declaration/Second Client Meeting</a:t>
          </a:r>
        </a:p>
      </dgm:t>
    </dgm:pt>
    <dgm:pt modelId="{452734E3-99E4-40B4-B66B-EF233F81FEEE}" type="parTrans" cxnId="{DF2A9479-7239-4D7E-A443-07E2E646046E}">
      <dgm:prSet/>
      <dgm:spPr/>
      <dgm:t>
        <a:bodyPr/>
        <a:lstStyle/>
        <a:p>
          <a:endParaRPr lang="en-US"/>
        </a:p>
      </dgm:t>
    </dgm:pt>
    <dgm:pt modelId="{23842BFE-15EC-433C-8BF5-7D31A2AA684F}" type="sibTrans" cxnId="{DF2A9479-7239-4D7E-A443-07E2E646046E}">
      <dgm:prSet/>
      <dgm:spPr/>
      <dgm:t>
        <a:bodyPr/>
        <a:lstStyle/>
        <a:p>
          <a:endParaRPr lang="en-US"/>
        </a:p>
      </dgm:t>
    </dgm:pt>
    <dgm:pt modelId="{D5B3668C-4ACD-4DE5-88DD-EEDA1729DE9F}">
      <dgm:prSet/>
      <dgm:spPr>
        <a:solidFill>
          <a:schemeClr val="accent4">
            <a:lumMod val="50000"/>
          </a:schemeClr>
        </a:solidFill>
      </dgm:spPr>
      <dgm:t>
        <a:bodyPr/>
        <a:lstStyle/>
        <a:p>
          <a:r>
            <a:rPr lang="en-US"/>
            <a:t>Draft</a:t>
          </a:r>
        </a:p>
      </dgm:t>
    </dgm:pt>
    <dgm:pt modelId="{97F01D4F-BB77-4950-BCCF-1BA0357E74F6}" type="parTrans" cxnId="{B69D0599-32D6-4123-9443-E1DC9EB1FB5C}">
      <dgm:prSet/>
      <dgm:spPr/>
      <dgm:t>
        <a:bodyPr/>
        <a:lstStyle/>
        <a:p>
          <a:endParaRPr lang="en-US"/>
        </a:p>
      </dgm:t>
    </dgm:pt>
    <dgm:pt modelId="{8E3C9E36-DFE8-4AF4-BAE0-D4E0CA5EE1CE}" type="sibTrans" cxnId="{B69D0599-32D6-4123-9443-E1DC9EB1FB5C}">
      <dgm:prSet/>
      <dgm:spPr/>
      <dgm:t>
        <a:bodyPr/>
        <a:lstStyle/>
        <a:p>
          <a:endParaRPr lang="en-US"/>
        </a:p>
      </dgm:t>
    </dgm:pt>
    <dgm:pt modelId="{7BE98CB5-76FC-423B-A2C7-2E304C01BD25}">
      <dgm:prSet/>
      <dgm:spPr>
        <a:solidFill>
          <a:schemeClr val="accent4">
            <a:alpha val="90000"/>
          </a:schemeClr>
        </a:solidFill>
      </dgm:spPr>
      <dgm:t>
        <a:bodyPr/>
        <a:lstStyle/>
        <a:p>
          <a:r>
            <a:rPr lang="en-US"/>
            <a:t>Draft Petition</a:t>
          </a:r>
        </a:p>
      </dgm:t>
    </dgm:pt>
    <dgm:pt modelId="{01A874BF-0D04-4F13-B17C-6A810967A262}" type="parTrans" cxnId="{1EFCEC68-2342-49EB-9A2A-577EA2C46A1D}">
      <dgm:prSet/>
      <dgm:spPr/>
      <dgm:t>
        <a:bodyPr/>
        <a:lstStyle/>
        <a:p>
          <a:endParaRPr lang="en-US"/>
        </a:p>
      </dgm:t>
    </dgm:pt>
    <dgm:pt modelId="{FB8EA50F-2F93-48D6-A0F3-080402401267}" type="sibTrans" cxnId="{1EFCEC68-2342-49EB-9A2A-577EA2C46A1D}">
      <dgm:prSet/>
      <dgm:spPr/>
      <dgm:t>
        <a:bodyPr/>
        <a:lstStyle/>
        <a:p>
          <a:endParaRPr lang="en-US"/>
        </a:p>
      </dgm:t>
    </dgm:pt>
    <dgm:pt modelId="{61E7FC1D-1D29-4778-B68D-3E8F5CBEFDA5}">
      <dgm:prSet/>
      <dgm:spPr>
        <a:solidFill>
          <a:schemeClr val="accent4">
            <a:lumMod val="50000"/>
          </a:schemeClr>
        </a:solidFill>
      </dgm:spPr>
      <dgm:t>
        <a:bodyPr/>
        <a:lstStyle/>
        <a:p>
          <a:r>
            <a:rPr lang="en-US"/>
            <a:t>Share</a:t>
          </a:r>
        </a:p>
      </dgm:t>
    </dgm:pt>
    <dgm:pt modelId="{7608EE2E-95EF-421D-855B-01591374E3BC}" type="parTrans" cxnId="{8F6746C6-BCA4-4BD6-801B-A3184FD162AC}">
      <dgm:prSet/>
      <dgm:spPr/>
      <dgm:t>
        <a:bodyPr/>
        <a:lstStyle/>
        <a:p>
          <a:endParaRPr lang="en-US"/>
        </a:p>
      </dgm:t>
    </dgm:pt>
    <dgm:pt modelId="{1F8A9FBA-579F-46B0-98FD-21EDDA33BE97}" type="sibTrans" cxnId="{8F6746C6-BCA4-4BD6-801B-A3184FD162AC}">
      <dgm:prSet/>
      <dgm:spPr/>
      <dgm:t>
        <a:bodyPr/>
        <a:lstStyle/>
        <a:p>
          <a:endParaRPr lang="en-US"/>
        </a:p>
      </dgm:t>
    </dgm:pt>
    <dgm:pt modelId="{263B3DB1-41E6-4C99-B6F9-E70F7B4A5840}">
      <dgm:prSet/>
      <dgm:spPr>
        <a:solidFill>
          <a:schemeClr val="accent4">
            <a:alpha val="90000"/>
          </a:schemeClr>
        </a:solidFill>
      </dgm:spPr>
      <dgm:t>
        <a:bodyPr/>
        <a:lstStyle/>
        <a:p>
          <a:r>
            <a:rPr lang="en-US" dirty="0"/>
            <a:t>Share with LSNYC </a:t>
          </a:r>
          <a:r>
            <a:rPr lang="en-US" b="1" dirty="0"/>
            <a:t>(1 month from launch)</a:t>
          </a:r>
        </a:p>
      </dgm:t>
    </dgm:pt>
    <dgm:pt modelId="{AE74D058-6856-42B9-866D-AAF3B7B56B9D}" type="parTrans" cxnId="{EDC43AEE-D5C2-4F72-92D2-ACB0BB542A13}">
      <dgm:prSet/>
      <dgm:spPr/>
      <dgm:t>
        <a:bodyPr/>
        <a:lstStyle/>
        <a:p>
          <a:endParaRPr lang="en-US"/>
        </a:p>
      </dgm:t>
    </dgm:pt>
    <dgm:pt modelId="{5F01C866-0511-48C2-BAB8-6674384A17F3}" type="sibTrans" cxnId="{EDC43AEE-D5C2-4F72-92D2-ACB0BB542A13}">
      <dgm:prSet/>
      <dgm:spPr/>
      <dgm:t>
        <a:bodyPr/>
        <a:lstStyle/>
        <a:p>
          <a:endParaRPr lang="en-US"/>
        </a:p>
      </dgm:t>
    </dgm:pt>
    <dgm:pt modelId="{5484B13D-8C1E-41F4-A127-6E55A92FB5A5}">
      <dgm:prSet/>
      <dgm:spPr>
        <a:solidFill>
          <a:schemeClr val="accent4">
            <a:lumMod val="50000"/>
          </a:schemeClr>
        </a:solidFill>
      </dgm:spPr>
      <dgm:t>
        <a:bodyPr/>
        <a:lstStyle/>
        <a:p>
          <a:r>
            <a:rPr lang="en-US"/>
            <a:t>Input</a:t>
          </a:r>
        </a:p>
      </dgm:t>
    </dgm:pt>
    <dgm:pt modelId="{DD3FA9CA-32F4-4C25-A68F-1EE11276D41C}" type="parTrans" cxnId="{4B763EAB-9EDA-4132-8E43-6706DD32B5AF}">
      <dgm:prSet/>
      <dgm:spPr/>
      <dgm:t>
        <a:bodyPr/>
        <a:lstStyle/>
        <a:p>
          <a:endParaRPr lang="en-US"/>
        </a:p>
      </dgm:t>
    </dgm:pt>
    <dgm:pt modelId="{0EB063C8-B0CC-4210-89FA-56B27B24862A}" type="sibTrans" cxnId="{4B763EAB-9EDA-4132-8E43-6706DD32B5AF}">
      <dgm:prSet/>
      <dgm:spPr/>
      <dgm:t>
        <a:bodyPr/>
        <a:lstStyle/>
        <a:p>
          <a:endParaRPr lang="en-US"/>
        </a:p>
      </dgm:t>
    </dgm:pt>
    <dgm:pt modelId="{C9234845-DE32-4272-B321-6DC1EC34F349}">
      <dgm:prSet/>
      <dgm:spPr>
        <a:solidFill>
          <a:schemeClr val="accent4">
            <a:alpha val="90000"/>
          </a:schemeClr>
        </a:solidFill>
      </dgm:spPr>
      <dgm:t>
        <a:bodyPr/>
        <a:lstStyle/>
        <a:p>
          <a:r>
            <a:rPr lang="en-US" dirty="0"/>
            <a:t>Input Feedback &amp; Finalize </a:t>
          </a:r>
          <a:r>
            <a:rPr lang="en-US" b="1" dirty="0"/>
            <a:t>(6 weeks from launch)</a:t>
          </a:r>
        </a:p>
      </dgm:t>
    </dgm:pt>
    <dgm:pt modelId="{FD05D07E-9259-405D-A06E-826A65F5D4CF}" type="parTrans" cxnId="{75A8FC6E-EE3B-41C0-9BE6-4EB241FA35E8}">
      <dgm:prSet/>
      <dgm:spPr/>
      <dgm:t>
        <a:bodyPr/>
        <a:lstStyle/>
        <a:p>
          <a:endParaRPr lang="en-US"/>
        </a:p>
      </dgm:t>
    </dgm:pt>
    <dgm:pt modelId="{E841F281-3170-46AD-B52A-4077E9819E6A}" type="sibTrans" cxnId="{75A8FC6E-EE3B-41C0-9BE6-4EB241FA35E8}">
      <dgm:prSet/>
      <dgm:spPr/>
      <dgm:t>
        <a:bodyPr/>
        <a:lstStyle/>
        <a:p>
          <a:endParaRPr lang="en-US"/>
        </a:p>
      </dgm:t>
    </dgm:pt>
    <dgm:pt modelId="{D6590A45-C025-FA4D-9915-9B00E49657DC}" type="pres">
      <dgm:prSet presAssocID="{B4DB87F1-6232-45DE-99C2-3D9E8BA3BF90}" presName="Name0" presStyleCnt="0">
        <dgm:presLayoutVars>
          <dgm:dir/>
          <dgm:animLvl val="lvl"/>
          <dgm:resizeHandles val="exact"/>
        </dgm:presLayoutVars>
      </dgm:prSet>
      <dgm:spPr/>
    </dgm:pt>
    <dgm:pt modelId="{8C8CE8FF-BE1C-D04D-A6D7-41AAD9F77472}" type="pres">
      <dgm:prSet presAssocID="{5484B13D-8C1E-41F4-A127-6E55A92FB5A5}" presName="boxAndChildren" presStyleCnt="0"/>
      <dgm:spPr/>
    </dgm:pt>
    <dgm:pt modelId="{77D01E9C-82F0-EC4E-9502-C6331F858240}" type="pres">
      <dgm:prSet presAssocID="{5484B13D-8C1E-41F4-A127-6E55A92FB5A5}" presName="parentTextBox" presStyleLbl="alignNode1" presStyleIdx="0" presStyleCnt="7"/>
      <dgm:spPr/>
    </dgm:pt>
    <dgm:pt modelId="{9120D92A-D2DC-FE44-8B2A-6E6EF47C0755}" type="pres">
      <dgm:prSet presAssocID="{5484B13D-8C1E-41F4-A127-6E55A92FB5A5}" presName="descendantBox" presStyleLbl="bgAccFollowNode1" presStyleIdx="0" presStyleCnt="7"/>
      <dgm:spPr/>
    </dgm:pt>
    <dgm:pt modelId="{FA9D341C-E6BD-3045-938A-9E1D7D9CE926}" type="pres">
      <dgm:prSet presAssocID="{1F8A9FBA-579F-46B0-98FD-21EDDA33BE97}" presName="sp" presStyleCnt="0"/>
      <dgm:spPr/>
    </dgm:pt>
    <dgm:pt modelId="{FD8319FD-5088-4048-BCE4-C81C26F92CEA}" type="pres">
      <dgm:prSet presAssocID="{61E7FC1D-1D29-4778-B68D-3E8F5CBEFDA5}" presName="arrowAndChildren" presStyleCnt="0"/>
      <dgm:spPr/>
    </dgm:pt>
    <dgm:pt modelId="{5D051C09-8EBB-4848-A509-A45A70DC1DEF}" type="pres">
      <dgm:prSet presAssocID="{61E7FC1D-1D29-4778-B68D-3E8F5CBEFDA5}" presName="parentTextArrow" presStyleLbl="node1" presStyleIdx="0" presStyleCnt="0"/>
      <dgm:spPr/>
    </dgm:pt>
    <dgm:pt modelId="{4CAEE150-9F1E-074B-BE57-EB907FB95343}" type="pres">
      <dgm:prSet presAssocID="{61E7FC1D-1D29-4778-B68D-3E8F5CBEFDA5}" presName="arrow" presStyleLbl="alignNode1" presStyleIdx="1" presStyleCnt="7"/>
      <dgm:spPr/>
    </dgm:pt>
    <dgm:pt modelId="{E4A7DAAE-8AAB-9949-A51B-310433129486}" type="pres">
      <dgm:prSet presAssocID="{61E7FC1D-1D29-4778-B68D-3E8F5CBEFDA5}" presName="descendantArrow" presStyleLbl="bgAccFollowNode1" presStyleIdx="1" presStyleCnt="7"/>
      <dgm:spPr/>
    </dgm:pt>
    <dgm:pt modelId="{A8D5231F-4A4A-9447-8611-BE82CD903B32}" type="pres">
      <dgm:prSet presAssocID="{8E3C9E36-DFE8-4AF4-BAE0-D4E0CA5EE1CE}" presName="sp" presStyleCnt="0"/>
      <dgm:spPr/>
    </dgm:pt>
    <dgm:pt modelId="{A627814C-4A4D-BC42-B9FA-6AA0AE0582AD}" type="pres">
      <dgm:prSet presAssocID="{D5B3668C-4ACD-4DE5-88DD-EEDA1729DE9F}" presName="arrowAndChildren" presStyleCnt="0"/>
      <dgm:spPr/>
    </dgm:pt>
    <dgm:pt modelId="{1E962663-3AB2-F141-911C-64F701FDBF62}" type="pres">
      <dgm:prSet presAssocID="{D5B3668C-4ACD-4DE5-88DD-EEDA1729DE9F}" presName="parentTextArrow" presStyleLbl="node1" presStyleIdx="0" presStyleCnt="0"/>
      <dgm:spPr/>
    </dgm:pt>
    <dgm:pt modelId="{3331DAC5-210D-8941-BF62-BE182DB7C1F6}" type="pres">
      <dgm:prSet presAssocID="{D5B3668C-4ACD-4DE5-88DD-EEDA1729DE9F}" presName="arrow" presStyleLbl="alignNode1" presStyleIdx="2" presStyleCnt="7"/>
      <dgm:spPr/>
    </dgm:pt>
    <dgm:pt modelId="{984266D8-563A-2E49-AB5B-760FBF598F92}" type="pres">
      <dgm:prSet presAssocID="{D5B3668C-4ACD-4DE5-88DD-EEDA1729DE9F}" presName="descendantArrow" presStyleLbl="bgAccFollowNode1" presStyleIdx="2" presStyleCnt="7"/>
      <dgm:spPr/>
    </dgm:pt>
    <dgm:pt modelId="{2AB5C458-2FE0-FB4D-B009-92490BC6478C}" type="pres">
      <dgm:prSet presAssocID="{DA856EEE-D294-4E31-901A-2822BD9DB5E0}" presName="sp" presStyleCnt="0"/>
      <dgm:spPr/>
    </dgm:pt>
    <dgm:pt modelId="{0842535F-6BBF-424E-8655-54C6306BB16D}" type="pres">
      <dgm:prSet presAssocID="{595018CF-1F4C-4767-BDC9-9FF288BBDBBC}" presName="arrowAndChildren" presStyleCnt="0"/>
      <dgm:spPr/>
    </dgm:pt>
    <dgm:pt modelId="{05587262-8DCD-B94E-A3CA-7C99CAC07429}" type="pres">
      <dgm:prSet presAssocID="{595018CF-1F4C-4767-BDC9-9FF288BBDBBC}" presName="parentTextArrow" presStyleLbl="node1" presStyleIdx="0" presStyleCnt="0"/>
      <dgm:spPr/>
    </dgm:pt>
    <dgm:pt modelId="{926D5ABA-35A0-9B4C-8DB4-65CFCC2EF81B}" type="pres">
      <dgm:prSet presAssocID="{595018CF-1F4C-4767-BDC9-9FF288BBDBBC}" presName="arrow" presStyleLbl="alignNode1" presStyleIdx="3" presStyleCnt="7"/>
      <dgm:spPr/>
    </dgm:pt>
    <dgm:pt modelId="{D2700319-49C4-E14B-88AE-6BBAB2CF47CC}" type="pres">
      <dgm:prSet presAssocID="{595018CF-1F4C-4767-BDC9-9FF288BBDBBC}" presName="descendantArrow" presStyleLbl="bgAccFollowNode1" presStyleIdx="3" presStyleCnt="7"/>
      <dgm:spPr/>
    </dgm:pt>
    <dgm:pt modelId="{06C521A6-307A-DD4D-841D-10E2006BA28F}" type="pres">
      <dgm:prSet presAssocID="{1F073150-268E-4041-8C7B-8084F9F7F347}" presName="sp" presStyleCnt="0"/>
      <dgm:spPr/>
    </dgm:pt>
    <dgm:pt modelId="{0CC32F47-459B-C94E-826D-07821F567CA8}" type="pres">
      <dgm:prSet presAssocID="{0A334A89-FDEF-4C94-8DE4-D63BA43C2DE8}" presName="arrowAndChildren" presStyleCnt="0"/>
      <dgm:spPr/>
    </dgm:pt>
    <dgm:pt modelId="{8056D852-B16F-1247-B56F-8266E17CA4A5}" type="pres">
      <dgm:prSet presAssocID="{0A334A89-FDEF-4C94-8DE4-D63BA43C2DE8}" presName="parentTextArrow" presStyleLbl="node1" presStyleIdx="0" presStyleCnt="0"/>
      <dgm:spPr/>
    </dgm:pt>
    <dgm:pt modelId="{E4E8934F-6350-984B-A6A4-85FA7F36EA07}" type="pres">
      <dgm:prSet presAssocID="{0A334A89-FDEF-4C94-8DE4-D63BA43C2DE8}" presName="arrow" presStyleLbl="alignNode1" presStyleIdx="4" presStyleCnt="7"/>
      <dgm:spPr/>
    </dgm:pt>
    <dgm:pt modelId="{351623E1-867B-AB4A-B03C-E5BD338C5EBF}" type="pres">
      <dgm:prSet presAssocID="{0A334A89-FDEF-4C94-8DE4-D63BA43C2DE8}" presName="descendantArrow" presStyleLbl="bgAccFollowNode1" presStyleIdx="4" presStyleCnt="7"/>
      <dgm:spPr/>
    </dgm:pt>
    <dgm:pt modelId="{181D3BD4-A10C-304E-B8CD-1DF35A4EB4C7}" type="pres">
      <dgm:prSet presAssocID="{13277F41-B315-4C04-873C-2A86D51C56BE}" presName="sp" presStyleCnt="0"/>
      <dgm:spPr/>
    </dgm:pt>
    <dgm:pt modelId="{5DD0ACB5-396D-3B40-816F-B5A3659F548C}" type="pres">
      <dgm:prSet presAssocID="{16C095F7-FA79-4ACC-B75A-AD83CEB50FAC}" presName="arrowAndChildren" presStyleCnt="0"/>
      <dgm:spPr/>
    </dgm:pt>
    <dgm:pt modelId="{44757CD0-8A19-6F4A-9857-193A8F125F9D}" type="pres">
      <dgm:prSet presAssocID="{16C095F7-FA79-4ACC-B75A-AD83CEB50FAC}" presName="parentTextArrow" presStyleLbl="node1" presStyleIdx="0" presStyleCnt="0"/>
      <dgm:spPr/>
    </dgm:pt>
    <dgm:pt modelId="{DE134356-9130-F64E-8D6C-70065EC15B36}" type="pres">
      <dgm:prSet presAssocID="{16C095F7-FA79-4ACC-B75A-AD83CEB50FAC}" presName="arrow" presStyleLbl="alignNode1" presStyleIdx="5" presStyleCnt="7"/>
      <dgm:spPr/>
    </dgm:pt>
    <dgm:pt modelId="{756FF1ED-E1C5-954A-9127-74803FFC4D32}" type="pres">
      <dgm:prSet presAssocID="{16C095F7-FA79-4ACC-B75A-AD83CEB50FAC}" presName="descendantArrow" presStyleLbl="bgAccFollowNode1" presStyleIdx="5" presStyleCnt="7"/>
      <dgm:spPr/>
    </dgm:pt>
    <dgm:pt modelId="{C8F7044E-B9A2-FF4F-AFEC-89568726DB1D}" type="pres">
      <dgm:prSet presAssocID="{12983C88-0BF0-414A-8E28-DF454DE87BDC}" presName="sp" presStyleCnt="0"/>
      <dgm:spPr/>
    </dgm:pt>
    <dgm:pt modelId="{23CBCD99-0DBA-934C-9EAA-5BD97D51184D}" type="pres">
      <dgm:prSet presAssocID="{ECFE330C-E3A5-4B54-870E-BB4CF7780A27}" presName="arrowAndChildren" presStyleCnt="0"/>
      <dgm:spPr/>
    </dgm:pt>
    <dgm:pt modelId="{73EB67B4-80A8-EA4C-9D22-C29CE26CBD7C}" type="pres">
      <dgm:prSet presAssocID="{ECFE330C-E3A5-4B54-870E-BB4CF7780A27}" presName="parentTextArrow" presStyleLbl="node1" presStyleIdx="0" presStyleCnt="0"/>
      <dgm:spPr/>
    </dgm:pt>
    <dgm:pt modelId="{4F528614-6CB2-A345-88BC-3CD8FB31FEFE}" type="pres">
      <dgm:prSet presAssocID="{ECFE330C-E3A5-4B54-870E-BB4CF7780A27}" presName="arrow" presStyleLbl="alignNode1" presStyleIdx="6" presStyleCnt="7"/>
      <dgm:spPr/>
    </dgm:pt>
    <dgm:pt modelId="{7917A227-8373-0D4C-97C8-1FE1B2D13CE0}" type="pres">
      <dgm:prSet presAssocID="{ECFE330C-E3A5-4B54-870E-BB4CF7780A27}" presName="descendantArrow" presStyleLbl="bgAccFollowNode1" presStyleIdx="6" presStyleCnt="7"/>
      <dgm:spPr/>
    </dgm:pt>
  </dgm:ptLst>
  <dgm:cxnLst>
    <dgm:cxn modelId="{2AFF1406-3322-4F3C-A50E-72199697448D}" srcId="{B4DB87F1-6232-45DE-99C2-3D9E8BA3BF90}" destId="{0A334A89-FDEF-4C94-8DE4-D63BA43C2DE8}" srcOrd="2" destOrd="0" parTransId="{DA0F1FEF-EF03-4B6E-A395-00F66BEA3F4D}" sibTransId="{1F073150-268E-4041-8C7B-8084F9F7F347}"/>
    <dgm:cxn modelId="{72FD0007-994F-48B1-9608-E6549A4EFB67}" srcId="{16C095F7-FA79-4ACC-B75A-AD83CEB50FAC}" destId="{548371D8-A63A-4314-A961-AD5CBED4257F}" srcOrd="0" destOrd="0" parTransId="{0725FFC4-395B-418A-BFFB-8F72EA07AB37}" sibTransId="{DDFAF684-4598-4079-987A-41E4DB60F416}"/>
    <dgm:cxn modelId="{7715370D-8D84-4476-A2CE-723CABBD468E}" srcId="{ECFE330C-E3A5-4B54-870E-BB4CF7780A27}" destId="{00603D10-8BE8-422E-8B64-3941FEB8D713}" srcOrd="0" destOrd="0" parTransId="{610C7D04-21AF-4FBB-B002-0DFDA279E7A2}" sibTransId="{3F97BE2D-98F3-440A-AECD-288FB1667884}"/>
    <dgm:cxn modelId="{3A497614-DFCD-E542-90F1-2F6C46526EBE}" type="presOf" srcId="{0A334A89-FDEF-4C94-8DE4-D63BA43C2DE8}" destId="{8056D852-B16F-1247-B56F-8266E17CA4A5}" srcOrd="0" destOrd="0" presId="urn:microsoft.com/office/officeart/2016/7/layout/VerticalDownArrowProcess"/>
    <dgm:cxn modelId="{3B9E9714-1650-1F43-A1B0-97545C416A9F}" type="presOf" srcId="{D5B3668C-4ACD-4DE5-88DD-EEDA1729DE9F}" destId="{1E962663-3AB2-F141-911C-64F701FDBF62}" srcOrd="0" destOrd="0" presId="urn:microsoft.com/office/officeart/2016/7/layout/VerticalDownArrowProcess"/>
    <dgm:cxn modelId="{EC79E518-C786-DD44-BCBD-7D6A71F197C4}" type="presOf" srcId="{61E7FC1D-1D29-4778-B68D-3E8F5CBEFDA5}" destId="{4CAEE150-9F1E-074B-BE57-EB907FB95343}" srcOrd="1" destOrd="0" presId="urn:microsoft.com/office/officeart/2016/7/layout/VerticalDownArrowProcess"/>
    <dgm:cxn modelId="{3E974B1F-3588-3D43-8F08-BDF1998C899D}" type="presOf" srcId="{16C095F7-FA79-4ACC-B75A-AD83CEB50FAC}" destId="{DE134356-9130-F64E-8D6C-70065EC15B36}" srcOrd="1" destOrd="0" presId="urn:microsoft.com/office/officeart/2016/7/layout/VerticalDownArrowProcess"/>
    <dgm:cxn modelId="{8A17F83D-8619-AA40-9CBF-FA782145599C}" type="presOf" srcId="{16C095F7-FA79-4ACC-B75A-AD83CEB50FAC}" destId="{44757CD0-8A19-6F4A-9857-193A8F125F9D}" srcOrd="0" destOrd="0" presId="urn:microsoft.com/office/officeart/2016/7/layout/VerticalDownArrowProcess"/>
    <dgm:cxn modelId="{78899E3E-6487-C041-95C8-86C51C4B3D09}" type="presOf" srcId="{263B3DB1-41E6-4C99-B6F9-E70F7B4A5840}" destId="{E4A7DAAE-8AAB-9949-A51B-310433129486}" srcOrd="0" destOrd="0" presId="urn:microsoft.com/office/officeart/2016/7/layout/VerticalDownArrowProcess"/>
    <dgm:cxn modelId="{F2BB8255-599E-5B46-AC04-B0FB81C92DA6}" type="presOf" srcId="{71E34BFC-1BBF-4BB4-9221-BD944E3CBCC7}" destId="{D2700319-49C4-E14B-88AE-6BBAB2CF47CC}" srcOrd="0" destOrd="0" presId="urn:microsoft.com/office/officeart/2016/7/layout/VerticalDownArrowProcess"/>
    <dgm:cxn modelId="{D8CCBB57-E5AD-2D48-9437-EE14F0CA1408}" type="presOf" srcId="{61E7FC1D-1D29-4778-B68D-3E8F5CBEFDA5}" destId="{5D051C09-8EBB-4848-A509-A45A70DC1DEF}" srcOrd="0" destOrd="0" presId="urn:microsoft.com/office/officeart/2016/7/layout/VerticalDownArrowProcess"/>
    <dgm:cxn modelId="{E9C5C757-DDC6-C948-8259-CBD51B67D2BE}" type="presOf" srcId="{D5B3668C-4ACD-4DE5-88DD-EEDA1729DE9F}" destId="{3331DAC5-210D-8941-BF62-BE182DB7C1F6}" srcOrd="1" destOrd="0" presId="urn:microsoft.com/office/officeart/2016/7/layout/VerticalDownArrowProcess"/>
    <dgm:cxn modelId="{0435BA60-5ADD-4842-B501-0A97E0B2F3FC}" srcId="{B4DB87F1-6232-45DE-99C2-3D9E8BA3BF90}" destId="{595018CF-1F4C-4767-BDC9-9FF288BBDBBC}" srcOrd="3" destOrd="0" parTransId="{6631E49B-57F6-4B08-9ACD-32B307C60F81}" sibTransId="{DA856EEE-D294-4E31-901A-2822BD9DB5E0}"/>
    <dgm:cxn modelId="{1EFCEC68-2342-49EB-9A2A-577EA2C46A1D}" srcId="{D5B3668C-4ACD-4DE5-88DD-EEDA1729DE9F}" destId="{7BE98CB5-76FC-423B-A2C7-2E304C01BD25}" srcOrd="0" destOrd="0" parTransId="{01A874BF-0D04-4F13-B17C-6A810967A262}" sibTransId="{FB8EA50F-2F93-48D6-A0F3-080402401267}"/>
    <dgm:cxn modelId="{75A8FC6E-EE3B-41C0-9BE6-4EB241FA35E8}" srcId="{5484B13D-8C1E-41F4-A127-6E55A92FB5A5}" destId="{C9234845-DE32-4272-B321-6DC1EC34F349}" srcOrd="0" destOrd="0" parTransId="{FD05D07E-9259-405D-A06E-826A65F5D4CF}" sibTransId="{E841F281-3170-46AD-B52A-4077E9819E6A}"/>
    <dgm:cxn modelId="{4AF76274-F878-4F44-8D88-82B17825D045}" srcId="{B4DB87F1-6232-45DE-99C2-3D9E8BA3BF90}" destId="{ECFE330C-E3A5-4B54-870E-BB4CF7780A27}" srcOrd="0" destOrd="0" parTransId="{FB57FF2F-73F2-4BB6-85A9-2FBB58C1736A}" sibTransId="{12983C88-0BF0-414A-8E28-DF454DE87BDC}"/>
    <dgm:cxn modelId="{BE472679-5EF2-9B4A-BD49-746E79002A59}" type="presOf" srcId="{7BE98CB5-76FC-423B-A2C7-2E304C01BD25}" destId="{984266D8-563A-2E49-AB5B-760FBF598F92}" srcOrd="0" destOrd="0" presId="urn:microsoft.com/office/officeart/2016/7/layout/VerticalDownArrowProcess"/>
    <dgm:cxn modelId="{DF2A9479-7239-4D7E-A443-07E2E646046E}" srcId="{595018CF-1F4C-4767-BDC9-9FF288BBDBBC}" destId="{71E34BFC-1BBF-4BB4-9221-BD944E3CBCC7}" srcOrd="0" destOrd="0" parTransId="{452734E3-99E4-40B4-B66B-EF233F81FEEE}" sibTransId="{23842BFE-15EC-433C-8BF5-7D31A2AA684F}"/>
    <dgm:cxn modelId="{16E1328D-5C37-4A05-ADB5-93761D5F2645}" srcId="{B4DB87F1-6232-45DE-99C2-3D9E8BA3BF90}" destId="{16C095F7-FA79-4ACC-B75A-AD83CEB50FAC}" srcOrd="1" destOrd="0" parTransId="{F058C95E-FCAA-42E3-8500-5A83C591BFEC}" sibTransId="{13277F41-B315-4C04-873C-2A86D51C56BE}"/>
    <dgm:cxn modelId="{097EF993-B996-7348-94A7-C09AE295C34B}" type="presOf" srcId="{ECFE330C-E3A5-4B54-870E-BB4CF7780A27}" destId="{4F528614-6CB2-A345-88BC-3CD8FB31FEFE}" srcOrd="1" destOrd="0" presId="urn:microsoft.com/office/officeart/2016/7/layout/VerticalDownArrowProcess"/>
    <dgm:cxn modelId="{B69D0599-32D6-4123-9443-E1DC9EB1FB5C}" srcId="{B4DB87F1-6232-45DE-99C2-3D9E8BA3BF90}" destId="{D5B3668C-4ACD-4DE5-88DD-EEDA1729DE9F}" srcOrd="4" destOrd="0" parTransId="{97F01D4F-BB77-4950-BCCF-1BA0357E74F6}" sibTransId="{8E3C9E36-DFE8-4AF4-BAE0-D4E0CA5EE1CE}"/>
    <dgm:cxn modelId="{9D82D49E-BED3-FF44-A738-375C3D004B30}" type="presOf" srcId="{0A334A89-FDEF-4C94-8DE4-D63BA43C2DE8}" destId="{E4E8934F-6350-984B-A6A4-85FA7F36EA07}" srcOrd="1" destOrd="0" presId="urn:microsoft.com/office/officeart/2016/7/layout/VerticalDownArrowProcess"/>
    <dgm:cxn modelId="{1D2E87A7-2631-6B43-8951-F6528EAA1EF6}" type="presOf" srcId="{595018CF-1F4C-4767-BDC9-9FF288BBDBBC}" destId="{926D5ABA-35A0-9B4C-8DB4-65CFCC2EF81B}" srcOrd="1" destOrd="0" presId="urn:microsoft.com/office/officeart/2016/7/layout/VerticalDownArrowProcess"/>
    <dgm:cxn modelId="{4B763EAB-9EDA-4132-8E43-6706DD32B5AF}" srcId="{B4DB87F1-6232-45DE-99C2-3D9E8BA3BF90}" destId="{5484B13D-8C1E-41F4-A127-6E55A92FB5A5}" srcOrd="6" destOrd="0" parTransId="{DD3FA9CA-32F4-4C25-A68F-1EE11276D41C}" sibTransId="{0EB063C8-B0CC-4210-89FA-56B27B24862A}"/>
    <dgm:cxn modelId="{4C5301B1-551C-2546-A932-470109BC9E89}" type="presOf" srcId="{5484B13D-8C1E-41F4-A127-6E55A92FB5A5}" destId="{77D01E9C-82F0-EC4E-9502-C6331F858240}" srcOrd="0" destOrd="0" presId="urn:microsoft.com/office/officeart/2016/7/layout/VerticalDownArrowProcess"/>
    <dgm:cxn modelId="{A02312B2-0334-FB48-9AE0-051A8F23A803}" type="presOf" srcId="{A3906E5A-D814-43C2-B07F-7630C04CADDB}" destId="{351623E1-867B-AB4A-B03C-E5BD338C5EBF}" srcOrd="0" destOrd="0" presId="urn:microsoft.com/office/officeart/2016/7/layout/VerticalDownArrowProcess"/>
    <dgm:cxn modelId="{8F6746C6-BCA4-4BD6-801B-A3184FD162AC}" srcId="{B4DB87F1-6232-45DE-99C2-3D9E8BA3BF90}" destId="{61E7FC1D-1D29-4778-B68D-3E8F5CBEFDA5}" srcOrd="5" destOrd="0" parTransId="{7608EE2E-95EF-421D-855B-01591374E3BC}" sibTransId="{1F8A9FBA-579F-46B0-98FD-21EDDA33BE97}"/>
    <dgm:cxn modelId="{4308F4C9-BF3E-F049-80A3-1FA25F4ADBA5}" type="presOf" srcId="{548371D8-A63A-4314-A961-AD5CBED4257F}" destId="{756FF1ED-E1C5-954A-9127-74803FFC4D32}" srcOrd="0" destOrd="0" presId="urn:microsoft.com/office/officeart/2016/7/layout/VerticalDownArrowProcess"/>
    <dgm:cxn modelId="{43D2CCD6-DE37-4E49-87BE-3CD2F49AF300}" type="presOf" srcId="{00603D10-8BE8-422E-8B64-3941FEB8D713}" destId="{7917A227-8373-0D4C-97C8-1FE1B2D13CE0}" srcOrd="0" destOrd="0" presId="urn:microsoft.com/office/officeart/2016/7/layout/VerticalDownArrowProcess"/>
    <dgm:cxn modelId="{ABB063DC-575D-0F4F-9C10-204215E94D13}" type="presOf" srcId="{ECFE330C-E3A5-4B54-870E-BB4CF7780A27}" destId="{73EB67B4-80A8-EA4C-9D22-C29CE26CBD7C}" srcOrd="0" destOrd="0" presId="urn:microsoft.com/office/officeart/2016/7/layout/VerticalDownArrowProcess"/>
    <dgm:cxn modelId="{7BFFCDE9-AD8F-524B-9E21-E4DA539623C0}" type="presOf" srcId="{595018CF-1F4C-4767-BDC9-9FF288BBDBBC}" destId="{05587262-8DCD-B94E-A3CA-7C99CAC07429}" srcOrd="0" destOrd="0" presId="urn:microsoft.com/office/officeart/2016/7/layout/VerticalDownArrowProcess"/>
    <dgm:cxn modelId="{28A38DED-C40B-A649-88C4-32ABAB08F9FA}" type="presOf" srcId="{C9234845-DE32-4272-B321-6DC1EC34F349}" destId="{9120D92A-D2DC-FE44-8B2A-6E6EF47C0755}" srcOrd="0" destOrd="0" presId="urn:microsoft.com/office/officeart/2016/7/layout/VerticalDownArrowProcess"/>
    <dgm:cxn modelId="{EDC43AEE-D5C2-4F72-92D2-ACB0BB542A13}" srcId="{61E7FC1D-1D29-4778-B68D-3E8F5CBEFDA5}" destId="{263B3DB1-41E6-4C99-B6F9-E70F7B4A5840}" srcOrd="0" destOrd="0" parTransId="{AE74D058-6856-42B9-866D-AAF3B7B56B9D}" sibTransId="{5F01C866-0511-48C2-BAB8-6674384A17F3}"/>
    <dgm:cxn modelId="{050F66F8-5D7E-47B8-9B10-139698A5DC73}" srcId="{0A334A89-FDEF-4C94-8DE4-D63BA43C2DE8}" destId="{A3906E5A-D814-43C2-B07F-7630C04CADDB}" srcOrd="0" destOrd="0" parTransId="{6DB8A0C6-9873-493A-BB2B-21A9E36255A4}" sibTransId="{FE50D730-810B-464B-9C42-B886722491E8}"/>
    <dgm:cxn modelId="{2A786EFE-27D8-3040-A539-62B17AA48357}" type="presOf" srcId="{B4DB87F1-6232-45DE-99C2-3D9E8BA3BF90}" destId="{D6590A45-C025-FA4D-9915-9B00E49657DC}" srcOrd="0" destOrd="0" presId="urn:microsoft.com/office/officeart/2016/7/layout/VerticalDownArrowProcess"/>
    <dgm:cxn modelId="{C42093C3-3790-044D-86FB-EFA8559443FB}" type="presParOf" srcId="{D6590A45-C025-FA4D-9915-9B00E49657DC}" destId="{8C8CE8FF-BE1C-D04D-A6D7-41AAD9F77472}" srcOrd="0" destOrd="0" presId="urn:microsoft.com/office/officeart/2016/7/layout/VerticalDownArrowProcess"/>
    <dgm:cxn modelId="{210B4BB4-6EF3-4A4B-AA2D-634CFAC25859}" type="presParOf" srcId="{8C8CE8FF-BE1C-D04D-A6D7-41AAD9F77472}" destId="{77D01E9C-82F0-EC4E-9502-C6331F858240}" srcOrd="0" destOrd="0" presId="urn:microsoft.com/office/officeart/2016/7/layout/VerticalDownArrowProcess"/>
    <dgm:cxn modelId="{334C4EE4-25C5-1347-8611-5B1BE35B478D}" type="presParOf" srcId="{8C8CE8FF-BE1C-D04D-A6D7-41AAD9F77472}" destId="{9120D92A-D2DC-FE44-8B2A-6E6EF47C0755}" srcOrd="1" destOrd="0" presId="urn:microsoft.com/office/officeart/2016/7/layout/VerticalDownArrowProcess"/>
    <dgm:cxn modelId="{C41B6DBB-2301-5A45-B5E8-4E42B4FDCC1A}" type="presParOf" srcId="{D6590A45-C025-FA4D-9915-9B00E49657DC}" destId="{FA9D341C-E6BD-3045-938A-9E1D7D9CE926}" srcOrd="1" destOrd="0" presId="urn:microsoft.com/office/officeart/2016/7/layout/VerticalDownArrowProcess"/>
    <dgm:cxn modelId="{30FA8168-630E-1E41-951E-0F5AB527C657}" type="presParOf" srcId="{D6590A45-C025-FA4D-9915-9B00E49657DC}" destId="{FD8319FD-5088-4048-BCE4-C81C26F92CEA}" srcOrd="2" destOrd="0" presId="urn:microsoft.com/office/officeart/2016/7/layout/VerticalDownArrowProcess"/>
    <dgm:cxn modelId="{EDFC6D33-19CD-DC4C-82DD-478DC915E0AD}" type="presParOf" srcId="{FD8319FD-5088-4048-BCE4-C81C26F92CEA}" destId="{5D051C09-8EBB-4848-A509-A45A70DC1DEF}" srcOrd="0" destOrd="0" presId="urn:microsoft.com/office/officeart/2016/7/layout/VerticalDownArrowProcess"/>
    <dgm:cxn modelId="{52CCA787-1370-0546-88D4-56F3D708186B}" type="presParOf" srcId="{FD8319FD-5088-4048-BCE4-C81C26F92CEA}" destId="{4CAEE150-9F1E-074B-BE57-EB907FB95343}" srcOrd="1" destOrd="0" presId="urn:microsoft.com/office/officeart/2016/7/layout/VerticalDownArrowProcess"/>
    <dgm:cxn modelId="{AAB170F0-CADF-124D-BA5F-1CDEB1CA1065}" type="presParOf" srcId="{FD8319FD-5088-4048-BCE4-C81C26F92CEA}" destId="{E4A7DAAE-8AAB-9949-A51B-310433129486}" srcOrd="2" destOrd="0" presId="urn:microsoft.com/office/officeart/2016/7/layout/VerticalDownArrowProcess"/>
    <dgm:cxn modelId="{421CD113-2EFE-0546-82DC-3933F2A693DE}" type="presParOf" srcId="{D6590A45-C025-FA4D-9915-9B00E49657DC}" destId="{A8D5231F-4A4A-9447-8611-BE82CD903B32}" srcOrd="3" destOrd="0" presId="urn:microsoft.com/office/officeart/2016/7/layout/VerticalDownArrowProcess"/>
    <dgm:cxn modelId="{725695F8-77AE-8C4B-B38E-64378969BA96}" type="presParOf" srcId="{D6590A45-C025-FA4D-9915-9B00E49657DC}" destId="{A627814C-4A4D-BC42-B9FA-6AA0AE0582AD}" srcOrd="4" destOrd="0" presId="urn:microsoft.com/office/officeart/2016/7/layout/VerticalDownArrowProcess"/>
    <dgm:cxn modelId="{5C57735C-653F-5E43-BFCB-1F5DAB30B32F}" type="presParOf" srcId="{A627814C-4A4D-BC42-B9FA-6AA0AE0582AD}" destId="{1E962663-3AB2-F141-911C-64F701FDBF62}" srcOrd="0" destOrd="0" presId="urn:microsoft.com/office/officeart/2016/7/layout/VerticalDownArrowProcess"/>
    <dgm:cxn modelId="{DDBCB81A-9C77-6042-805F-2A216A5BC5EE}" type="presParOf" srcId="{A627814C-4A4D-BC42-B9FA-6AA0AE0582AD}" destId="{3331DAC5-210D-8941-BF62-BE182DB7C1F6}" srcOrd="1" destOrd="0" presId="urn:microsoft.com/office/officeart/2016/7/layout/VerticalDownArrowProcess"/>
    <dgm:cxn modelId="{1FADAF7A-81B2-734D-BD9F-4594F953B78D}" type="presParOf" srcId="{A627814C-4A4D-BC42-B9FA-6AA0AE0582AD}" destId="{984266D8-563A-2E49-AB5B-760FBF598F92}" srcOrd="2" destOrd="0" presId="urn:microsoft.com/office/officeart/2016/7/layout/VerticalDownArrowProcess"/>
    <dgm:cxn modelId="{3737864E-DAE2-FD40-B753-1F465D5FBB4A}" type="presParOf" srcId="{D6590A45-C025-FA4D-9915-9B00E49657DC}" destId="{2AB5C458-2FE0-FB4D-B009-92490BC6478C}" srcOrd="5" destOrd="0" presId="urn:microsoft.com/office/officeart/2016/7/layout/VerticalDownArrowProcess"/>
    <dgm:cxn modelId="{EDC7279C-A1BF-3D42-A7C9-DA4E63CF54CD}" type="presParOf" srcId="{D6590A45-C025-FA4D-9915-9B00E49657DC}" destId="{0842535F-6BBF-424E-8655-54C6306BB16D}" srcOrd="6" destOrd="0" presId="urn:microsoft.com/office/officeart/2016/7/layout/VerticalDownArrowProcess"/>
    <dgm:cxn modelId="{61100BCA-24BC-A84C-B71D-005F1BE232C7}" type="presParOf" srcId="{0842535F-6BBF-424E-8655-54C6306BB16D}" destId="{05587262-8DCD-B94E-A3CA-7C99CAC07429}" srcOrd="0" destOrd="0" presId="urn:microsoft.com/office/officeart/2016/7/layout/VerticalDownArrowProcess"/>
    <dgm:cxn modelId="{7FC6DBBA-550B-4A44-B687-BE2484B6C17A}" type="presParOf" srcId="{0842535F-6BBF-424E-8655-54C6306BB16D}" destId="{926D5ABA-35A0-9B4C-8DB4-65CFCC2EF81B}" srcOrd="1" destOrd="0" presId="urn:microsoft.com/office/officeart/2016/7/layout/VerticalDownArrowProcess"/>
    <dgm:cxn modelId="{988118E9-C70D-6544-9361-D6BFC7FD4833}" type="presParOf" srcId="{0842535F-6BBF-424E-8655-54C6306BB16D}" destId="{D2700319-49C4-E14B-88AE-6BBAB2CF47CC}" srcOrd="2" destOrd="0" presId="urn:microsoft.com/office/officeart/2016/7/layout/VerticalDownArrowProcess"/>
    <dgm:cxn modelId="{D3860B1E-723B-C447-938C-61271D718BEB}" type="presParOf" srcId="{D6590A45-C025-FA4D-9915-9B00E49657DC}" destId="{06C521A6-307A-DD4D-841D-10E2006BA28F}" srcOrd="7" destOrd="0" presId="urn:microsoft.com/office/officeart/2016/7/layout/VerticalDownArrowProcess"/>
    <dgm:cxn modelId="{630EE528-66DF-0543-A16F-9B9E8A800672}" type="presParOf" srcId="{D6590A45-C025-FA4D-9915-9B00E49657DC}" destId="{0CC32F47-459B-C94E-826D-07821F567CA8}" srcOrd="8" destOrd="0" presId="urn:microsoft.com/office/officeart/2016/7/layout/VerticalDownArrowProcess"/>
    <dgm:cxn modelId="{D8974D8F-1500-D84D-BA6C-A8C70C7125B7}" type="presParOf" srcId="{0CC32F47-459B-C94E-826D-07821F567CA8}" destId="{8056D852-B16F-1247-B56F-8266E17CA4A5}" srcOrd="0" destOrd="0" presId="urn:microsoft.com/office/officeart/2016/7/layout/VerticalDownArrowProcess"/>
    <dgm:cxn modelId="{F0FDFA7A-9014-864B-A9CE-F2B326120962}" type="presParOf" srcId="{0CC32F47-459B-C94E-826D-07821F567CA8}" destId="{E4E8934F-6350-984B-A6A4-85FA7F36EA07}" srcOrd="1" destOrd="0" presId="urn:microsoft.com/office/officeart/2016/7/layout/VerticalDownArrowProcess"/>
    <dgm:cxn modelId="{CEFB65FD-1F2F-3641-95A4-F639700C96A5}" type="presParOf" srcId="{0CC32F47-459B-C94E-826D-07821F567CA8}" destId="{351623E1-867B-AB4A-B03C-E5BD338C5EBF}" srcOrd="2" destOrd="0" presId="urn:microsoft.com/office/officeart/2016/7/layout/VerticalDownArrowProcess"/>
    <dgm:cxn modelId="{02200F3D-8696-5947-BB3C-1AF592DD4827}" type="presParOf" srcId="{D6590A45-C025-FA4D-9915-9B00E49657DC}" destId="{181D3BD4-A10C-304E-B8CD-1DF35A4EB4C7}" srcOrd="9" destOrd="0" presId="urn:microsoft.com/office/officeart/2016/7/layout/VerticalDownArrowProcess"/>
    <dgm:cxn modelId="{B7E8EA8D-D721-584E-9232-4F995A7E95A7}" type="presParOf" srcId="{D6590A45-C025-FA4D-9915-9B00E49657DC}" destId="{5DD0ACB5-396D-3B40-816F-B5A3659F548C}" srcOrd="10" destOrd="0" presId="urn:microsoft.com/office/officeart/2016/7/layout/VerticalDownArrowProcess"/>
    <dgm:cxn modelId="{3A3768B9-0705-0544-A731-C33AA9C86BF2}" type="presParOf" srcId="{5DD0ACB5-396D-3B40-816F-B5A3659F548C}" destId="{44757CD0-8A19-6F4A-9857-193A8F125F9D}" srcOrd="0" destOrd="0" presId="urn:microsoft.com/office/officeart/2016/7/layout/VerticalDownArrowProcess"/>
    <dgm:cxn modelId="{ABCBE0B1-D4BF-A44C-80B9-F8589F4C18A3}" type="presParOf" srcId="{5DD0ACB5-396D-3B40-816F-B5A3659F548C}" destId="{DE134356-9130-F64E-8D6C-70065EC15B36}" srcOrd="1" destOrd="0" presId="urn:microsoft.com/office/officeart/2016/7/layout/VerticalDownArrowProcess"/>
    <dgm:cxn modelId="{2C3F4DAC-6246-0C41-8704-3A29438F413F}" type="presParOf" srcId="{5DD0ACB5-396D-3B40-816F-B5A3659F548C}" destId="{756FF1ED-E1C5-954A-9127-74803FFC4D32}" srcOrd="2" destOrd="0" presId="urn:microsoft.com/office/officeart/2016/7/layout/VerticalDownArrowProcess"/>
    <dgm:cxn modelId="{332B829E-83DF-5648-911A-E6CF0A1662EC}" type="presParOf" srcId="{D6590A45-C025-FA4D-9915-9B00E49657DC}" destId="{C8F7044E-B9A2-FF4F-AFEC-89568726DB1D}" srcOrd="11" destOrd="0" presId="urn:microsoft.com/office/officeart/2016/7/layout/VerticalDownArrowProcess"/>
    <dgm:cxn modelId="{130D0208-3D7B-9C46-846C-CFE772257DAC}" type="presParOf" srcId="{D6590A45-C025-FA4D-9915-9B00E49657DC}" destId="{23CBCD99-0DBA-934C-9EAA-5BD97D51184D}" srcOrd="12" destOrd="0" presId="urn:microsoft.com/office/officeart/2016/7/layout/VerticalDownArrowProcess"/>
    <dgm:cxn modelId="{BA2EFB96-CF90-184C-9789-0146E20E49E1}" type="presParOf" srcId="{23CBCD99-0DBA-934C-9EAA-5BD97D51184D}" destId="{73EB67B4-80A8-EA4C-9D22-C29CE26CBD7C}" srcOrd="0" destOrd="0" presId="urn:microsoft.com/office/officeart/2016/7/layout/VerticalDownArrowProcess"/>
    <dgm:cxn modelId="{D0BAD642-F78B-7945-8F71-1696CC38BD23}" type="presParOf" srcId="{23CBCD99-0DBA-934C-9EAA-5BD97D51184D}" destId="{4F528614-6CB2-A345-88BC-3CD8FB31FEFE}" srcOrd="1" destOrd="0" presId="urn:microsoft.com/office/officeart/2016/7/layout/VerticalDownArrowProcess"/>
    <dgm:cxn modelId="{B5FAF5CF-F941-6847-A7AE-01F009D81FE7}" type="presParOf" srcId="{23CBCD99-0DBA-934C-9EAA-5BD97D51184D}" destId="{7917A227-8373-0D4C-97C8-1FE1B2D13CE0}" srcOrd="2" destOrd="0" presId="urn:microsoft.com/office/officeart/2016/7/layout/VerticalDown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8C5E7-E59B-4D8F-A511-82E4AB0CBDC9}">
      <dsp:nvSpPr>
        <dsp:cNvPr id="0" name=""/>
        <dsp:cNvSpPr/>
      </dsp:nvSpPr>
      <dsp:spPr>
        <a:xfrm>
          <a:off x="1447801" y="0"/>
          <a:ext cx="2295000" cy="1195089"/>
        </a:xfrm>
        <a:prstGeom prst="rect">
          <a:avLst/>
        </a:prstGeom>
        <a:solidFill>
          <a:srgbClr val="8064A2">
            <a:hueOff val="0"/>
            <a:satOff val="0"/>
            <a:lumOff val="0"/>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rial"/>
              <a:ea typeface="+mn-ea"/>
              <a:cs typeface="+mn-cs"/>
            </a:rPr>
            <a:t>5 Boroughs</a:t>
          </a:r>
        </a:p>
      </dsp:txBody>
      <dsp:txXfrm>
        <a:off x="1447801" y="0"/>
        <a:ext cx="2295000" cy="1195089"/>
      </dsp:txXfrm>
    </dsp:sp>
    <dsp:sp modelId="{3F060473-52F7-4C6A-822D-1176FEF44F8B}">
      <dsp:nvSpPr>
        <dsp:cNvPr id="0" name=""/>
        <dsp:cNvSpPr/>
      </dsp:nvSpPr>
      <dsp:spPr>
        <a:xfrm>
          <a:off x="873900" y="1256655"/>
          <a:ext cx="3510000" cy="1195089"/>
        </a:xfrm>
        <a:prstGeom prst="rect">
          <a:avLst/>
        </a:prstGeom>
        <a:solidFill>
          <a:srgbClr val="8064A2">
            <a:hueOff val="-2232385"/>
            <a:satOff val="13449"/>
            <a:lumOff val="1078"/>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rial"/>
              <a:ea typeface="+mn-ea"/>
              <a:cs typeface="+mn-cs"/>
            </a:rPr>
            <a:t>700+ Dedicated Staff</a:t>
          </a:r>
        </a:p>
      </dsp:txBody>
      <dsp:txXfrm>
        <a:off x="873900" y="1256655"/>
        <a:ext cx="3510000" cy="1195089"/>
      </dsp:txXfrm>
    </dsp:sp>
    <dsp:sp modelId="{D1A2E869-648C-49CB-A224-353B31948EEF}">
      <dsp:nvSpPr>
        <dsp:cNvPr id="0" name=""/>
        <dsp:cNvSpPr/>
      </dsp:nvSpPr>
      <dsp:spPr>
        <a:xfrm>
          <a:off x="63900" y="2511499"/>
          <a:ext cx="5130000" cy="1195089"/>
        </a:xfrm>
        <a:prstGeom prst="rect">
          <a:avLst/>
        </a:prstGeom>
        <a:solidFill>
          <a:srgbClr val="8064A2">
            <a:hueOff val="-4464770"/>
            <a:satOff val="26899"/>
            <a:lumOff val="2156"/>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rial"/>
              <a:ea typeface="+mn-ea"/>
              <a:cs typeface="+mn-cs"/>
            </a:rPr>
            <a:t>100,000+ New Yorkers Helped Annually</a:t>
          </a:r>
        </a:p>
      </dsp:txBody>
      <dsp:txXfrm>
        <a:off x="63900" y="2511499"/>
        <a:ext cx="5130000" cy="1195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386B-7894-40B9-A01A-CA0EB9BC203E}">
      <dsp:nvSpPr>
        <dsp:cNvPr id="0" name=""/>
        <dsp:cNvSpPr/>
      </dsp:nvSpPr>
      <dsp:spPr>
        <a:xfrm>
          <a:off x="2328" y="63594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Veterans Justice</a:t>
          </a:r>
        </a:p>
      </dsp:txBody>
      <dsp:txXfrm>
        <a:off x="2328" y="635944"/>
        <a:ext cx="1847663" cy="1108597"/>
      </dsp:txXfrm>
    </dsp:sp>
    <dsp:sp modelId="{D9AD6EDD-984E-4FFE-A0AB-DD14ED20EFCC}">
      <dsp:nvSpPr>
        <dsp:cNvPr id="0" name=""/>
        <dsp:cNvSpPr/>
      </dsp:nvSpPr>
      <dsp:spPr>
        <a:xfrm>
          <a:off x="2034758" y="63594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Access to Benefits</a:t>
          </a:r>
        </a:p>
      </dsp:txBody>
      <dsp:txXfrm>
        <a:off x="2034758" y="635944"/>
        <a:ext cx="1847663" cy="1108597"/>
      </dsp:txXfrm>
    </dsp:sp>
    <dsp:sp modelId="{5147D2CE-D4BE-441A-9AE9-53A97009A022}">
      <dsp:nvSpPr>
        <dsp:cNvPr id="0" name=""/>
        <dsp:cNvSpPr/>
      </dsp:nvSpPr>
      <dsp:spPr>
        <a:xfrm>
          <a:off x="4061016" y="63461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Disability</a:t>
          </a:r>
        </a:p>
      </dsp:txBody>
      <dsp:txXfrm>
        <a:off x="4061016" y="634614"/>
        <a:ext cx="1847663" cy="1108597"/>
      </dsp:txXfrm>
    </dsp:sp>
    <dsp:sp modelId="{C2B779A7-B232-4FE9-B24A-EB55CC773E74}">
      <dsp:nvSpPr>
        <dsp:cNvPr id="0" name=""/>
        <dsp:cNvSpPr/>
      </dsp:nvSpPr>
      <dsp:spPr>
        <a:xfrm>
          <a:off x="6099617" y="63594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p>
      </dsp:txBody>
      <dsp:txXfrm>
        <a:off x="6099617" y="635944"/>
        <a:ext cx="1847663" cy="1108597"/>
      </dsp:txXfrm>
    </dsp:sp>
    <dsp:sp modelId="{C0711BA8-BD7D-4361-B891-94A31D7EA648}">
      <dsp:nvSpPr>
        <dsp:cNvPr id="0" name=""/>
        <dsp:cNvSpPr/>
      </dsp:nvSpPr>
      <dsp:spPr>
        <a:xfrm>
          <a:off x="2328" y="1929309"/>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Immigration</a:t>
          </a:r>
        </a:p>
      </dsp:txBody>
      <dsp:txXfrm>
        <a:off x="2328" y="1929309"/>
        <a:ext cx="1847663" cy="1108597"/>
      </dsp:txXfrm>
    </dsp:sp>
    <dsp:sp modelId="{D1C40A26-E885-43CB-8D2C-441544207C36}">
      <dsp:nvSpPr>
        <dsp:cNvPr id="0" name=""/>
        <dsp:cNvSpPr/>
      </dsp:nvSpPr>
      <dsp:spPr>
        <a:xfrm>
          <a:off x="2034758" y="1929309"/>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Anti-Discrimination Work</a:t>
          </a:r>
        </a:p>
      </dsp:txBody>
      <dsp:txXfrm>
        <a:off x="2034758" y="1929309"/>
        <a:ext cx="1847663" cy="1108597"/>
      </dsp:txXfrm>
    </dsp:sp>
    <dsp:sp modelId="{A57D9082-822A-414C-A035-C42F7F189F83}">
      <dsp:nvSpPr>
        <dsp:cNvPr id="0" name=""/>
        <dsp:cNvSpPr/>
      </dsp:nvSpPr>
      <dsp:spPr>
        <a:xfrm>
          <a:off x="4073322" y="1919231"/>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Disaster Relief</a:t>
          </a:r>
        </a:p>
      </dsp:txBody>
      <dsp:txXfrm>
        <a:off x="4073322" y="1919231"/>
        <a:ext cx="1847663" cy="1108597"/>
      </dsp:txXfrm>
    </dsp:sp>
    <dsp:sp modelId="{80351370-5686-4F8F-8BBF-CF2A69575B3C}">
      <dsp:nvSpPr>
        <dsp:cNvPr id="0" name=""/>
        <dsp:cNvSpPr/>
      </dsp:nvSpPr>
      <dsp:spPr>
        <a:xfrm>
          <a:off x="6099617" y="1929309"/>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LGBTQ/HIV</a:t>
          </a:r>
        </a:p>
      </dsp:txBody>
      <dsp:txXfrm>
        <a:off x="6099617" y="1929309"/>
        <a:ext cx="1847663" cy="1108597"/>
      </dsp:txXfrm>
    </dsp:sp>
    <dsp:sp modelId="{425CFB02-9B77-4DE1-8251-BBD103ED5881}">
      <dsp:nvSpPr>
        <dsp:cNvPr id="0" name=""/>
        <dsp:cNvSpPr/>
      </dsp:nvSpPr>
      <dsp:spPr>
        <a:xfrm>
          <a:off x="0" y="3215334"/>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Consumer Rights</a:t>
          </a:r>
        </a:p>
      </dsp:txBody>
      <dsp:txXfrm>
        <a:off x="0" y="3215334"/>
        <a:ext cx="1847663" cy="1108597"/>
      </dsp:txXfrm>
    </dsp:sp>
    <dsp:sp modelId="{F6D06712-9CBB-483F-A452-5683F65EA483}">
      <dsp:nvSpPr>
        <dsp:cNvPr id="0" name=""/>
        <dsp:cNvSpPr/>
      </dsp:nvSpPr>
      <dsp:spPr>
        <a:xfrm>
          <a:off x="2061013" y="3252006"/>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a:t>
          </a:r>
        </a:p>
      </dsp:txBody>
      <dsp:txXfrm>
        <a:off x="2061013" y="3252006"/>
        <a:ext cx="1847663" cy="1108597"/>
      </dsp:txXfrm>
    </dsp:sp>
    <dsp:sp modelId="{6B5D4C46-28BD-45C8-BE3F-6815A5E2E802}">
      <dsp:nvSpPr>
        <dsp:cNvPr id="0" name=""/>
        <dsp:cNvSpPr/>
      </dsp:nvSpPr>
      <dsp:spPr>
        <a:xfrm>
          <a:off x="4102127" y="3266584"/>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a:t>
          </a:r>
        </a:p>
      </dsp:txBody>
      <dsp:txXfrm>
        <a:off x="4102127" y="3266584"/>
        <a:ext cx="1847663" cy="1108597"/>
      </dsp:txXfrm>
    </dsp:sp>
    <dsp:sp modelId="{E0950C16-9A38-4EC9-A4AD-469C1238DD9A}">
      <dsp:nvSpPr>
        <dsp:cNvPr id="0" name=""/>
        <dsp:cNvSpPr/>
      </dsp:nvSpPr>
      <dsp:spPr>
        <a:xfrm>
          <a:off x="6101945" y="3270409"/>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Family Law</a:t>
          </a:r>
        </a:p>
      </dsp:txBody>
      <dsp:txXfrm>
        <a:off x="6101945" y="3270409"/>
        <a:ext cx="1847663" cy="1108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91378-A5A1-4931-952F-9D268C2C3D3A}">
      <dsp:nvSpPr>
        <dsp:cNvPr id="0" name=""/>
        <dsp:cNvSpPr/>
      </dsp:nvSpPr>
      <dsp:spPr>
        <a:xfrm>
          <a:off x="0" y="57165"/>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0" kern="1200"/>
            <a:t>Low-income New Yorkers, usually at or below 200% of poverty.</a:t>
          </a:r>
          <a:endParaRPr lang="en-US" sz="2200" kern="1200"/>
        </a:p>
      </dsp:txBody>
      <dsp:txXfrm>
        <a:off x="42722" y="99887"/>
        <a:ext cx="7045688" cy="789716"/>
      </dsp:txXfrm>
    </dsp:sp>
    <dsp:sp modelId="{640DF843-D732-4FD3-B639-F90C7E6891C6}">
      <dsp:nvSpPr>
        <dsp:cNvPr id="0" name=""/>
        <dsp:cNvSpPr/>
      </dsp:nvSpPr>
      <dsp:spPr>
        <a:xfrm>
          <a:off x="0" y="995685"/>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0" kern="1200" dirty="0"/>
            <a:t>Federal poverty line = approximately </a:t>
          </a:r>
          <a:r>
            <a:rPr lang="en-US" sz="2200" b="1" kern="1200" dirty="0">
              <a:solidFill>
                <a:srgbClr val="FFC000"/>
              </a:solidFill>
            </a:rPr>
            <a:t>$15,600 </a:t>
          </a:r>
          <a:r>
            <a:rPr lang="en-US" sz="2200" b="0" kern="1200" dirty="0"/>
            <a:t>for an individual.</a:t>
          </a:r>
          <a:endParaRPr lang="en-US" sz="2200" kern="1200" dirty="0"/>
        </a:p>
      </dsp:txBody>
      <dsp:txXfrm>
        <a:off x="42722" y="1038407"/>
        <a:ext cx="7045688" cy="789716"/>
      </dsp:txXfrm>
    </dsp:sp>
    <dsp:sp modelId="{5E6C577E-E7CB-46C9-B1EC-E22B2240D9A3}">
      <dsp:nvSpPr>
        <dsp:cNvPr id="0" name=""/>
        <dsp:cNvSpPr/>
      </dsp:nvSpPr>
      <dsp:spPr>
        <a:xfrm>
          <a:off x="0" y="1934206"/>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FFC000"/>
              </a:solidFill>
            </a:rPr>
            <a:t>2 million </a:t>
          </a:r>
          <a:r>
            <a:rPr lang="en-US" sz="2200" b="0" kern="1200" dirty="0"/>
            <a:t>New Yorkers live at or below 100% of the poverty line.</a:t>
          </a:r>
          <a:endParaRPr lang="en-US" sz="2200" kern="1200" dirty="0"/>
        </a:p>
      </dsp:txBody>
      <dsp:txXfrm>
        <a:off x="42722" y="1976928"/>
        <a:ext cx="7045688" cy="789716"/>
      </dsp:txXfrm>
    </dsp:sp>
    <dsp:sp modelId="{01AE57D0-62EA-4D26-B2FC-F511F2D52E38}">
      <dsp:nvSpPr>
        <dsp:cNvPr id="0" name=""/>
        <dsp:cNvSpPr/>
      </dsp:nvSpPr>
      <dsp:spPr>
        <a:xfrm>
          <a:off x="0" y="2872726"/>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FFC000"/>
              </a:solidFill>
            </a:rPr>
            <a:t>4.6 million </a:t>
          </a:r>
          <a:r>
            <a:rPr lang="en-US" sz="2200" b="0" kern="1200" dirty="0"/>
            <a:t>New Yorkers live at or below 200% of the poverty line.</a:t>
          </a:r>
          <a:endParaRPr lang="en-US" sz="2200" kern="1200" dirty="0"/>
        </a:p>
      </dsp:txBody>
      <dsp:txXfrm>
        <a:off x="42722" y="2915448"/>
        <a:ext cx="7045688"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61E3E-6125-4AEA-B9B6-08712E3585FE}">
      <dsp:nvSpPr>
        <dsp:cNvPr id="0" name=""/>
        <dsp:cNvSpPr/>
      </dsp:nvSpPr>
      <dsp:spPr>
        <a:xfrm>
          <a:off x="0" y="3087"/>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0BF7-C3C0-4260-9FA4-3ABF2EB8CE42}">
      <dsp:nvSpPr>
        <dsp:cNvPr id="0" name=""/>
        <dsp:cNvSpPr/>
      </dsp:nvSpPr>
      <dsp:spPr>
        <a:xfrm>
          <a:off x="198921" y="151045"/>
          <a:ext cx="361674" cy="361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A07E6D-07BC-4C9E-99CB-76604ECF321D}">
      <dsp:nvSpPr>
        <dsp:cNvPr id="0" name=""/>
        <dsp:cNvSpPr/>
      </dsp:nvSpPr>
      <dsp:spPr>
        <a:xfrm>
          <a:off x="759517" y="3087"/>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150+ clinics annually</a:t>
          </a:r>
        </a:p>
      </dsp:txBody>
      <dsp:txXfrm>
        <a:off x="759517" y="3087"/>
        <a:ext cx="7028069" cy="657590"/>
      </dsp:txXfrm>
    </dsp:sp>
    <dsp:sp modelId="{1AFE5092-6979-45BD-9EC0-4F3D804075D1}">
      <dsp:nvSpPr>
        <dsp:cNvPr id="0" name=""/>
        <dsp:cNvSpPr/>
      </dsp:nvSpPr>
      <dsp:spPr>
        <a:xfrm>
          <a:off x="0" y="825075"/>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23743-6EEC-416C-90DA-04146DFBED9D}">
      <dsp:nvSpPr>
        <dsp:cNvPr id="0" name=""/>
        <dsp:cNvSpPr/>
      </dsp:nvSpPr>
      <dsp:spPr>
        <a:xfrm>
          <a:off x="198921" y="973033"/>
          <a:ext cx="361674" cy="361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41D34-8859-4F65-823B-216CCB737EFF}">
      <dsp:nvSpPr>
        <dsp:cNvPr id="0" name=""/>
        <dsp:cNvSpPr/>
      </dsp:nvSpPr>
      <dsp:spPr>
        <a:xfrm>
          <a:off x="759517" y="825075"/>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4,100+ pro bono cases handled annually by firms/corporations</a:t>
          </a:r>
        </a:p>
      </dsp:txBody>
      <dsp:txXfrm>
        <a:off x="759517" y="825075"/>
        <a:ext cx="7028069" cy="657590"/>
      </dsp:txXfrm>
    </dsp:sp>
    <dsp:sp modelId="{A582AAE7-61AD-4D88-8E91-502AD79DBDA3}">
      <dsp:nvSpPr>
        <dsp:cNvPr id="0" name=""/>
        <dsp:cNvSpPr/>
      </dsp:nvSpPr>
      <dsp:spPr>
        <a:xfrm>
          <a:off x="0" y="1647064"/>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AD69F-F115-4A34-9834-7B6B3C7126BC}">
      <dsp:nvSpPr>
        <dsp:cNvPr id="0" name=""/>
        <dsp:cNvSpPr/>
      </dsp:nvSpPr>
      <dsp:spPr>
        <a:xfrm>
          <a:off x="198921" y="1795022"/>
          <a:ext cx="361674" cy="3616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716A56-E115-4F30-A0E0-05E2F87EA224}">
      <dsp:nvSpPr>
        <dsp:cNvPr id="0" name=""/>
        <dsp:cNvSpPr/>
      </dsp:nvSpPr>
      <dsp:spPr>
        <a:xfrm>
          <a:off x="759517" y="1647064"/>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dirty="0"/>
            <a:t>100 firms and corporations</a:t>
          </a:r>
        </a:p>
      </dsp:txBody>
      <dsp:txXfrm>
        <a:off x="759517" y="1647064"/>
        <a:ext cx="7028069" cy="657590"/>
      </dsp:txXfrm>
    </dsp:sp>
    <dsp:sp modelId="{D6D426B9-F4A0-4EB6-8216-7AA547DC6F51}">
      <dsp:nvSpPr>
        <dsp:cNvPr id="0" name=""/>
        <dsp:cNvSpPr/>
      </dsp:nvSpPr>
      <dsp:spPr>
        <a:xfrm>
          <a:off x="0" y="2469053"/>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73E68-F7AB-4097-9203-82489E998B30}">
      <dsp:nvSpPr>
        <dsp:cNvPr id="0" name=""/>
        <dsp:cNvSpPr/>
      </dsp:nvSpPr>
      <dsp:spPr>
        <a:xfrm>
          <a:off x="198921" y="2617011"/>
          <a:ext cx="361674" cy="3616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06CAB-2BB2-49C8-9A60-FFF6C29801A1}">
      <dsp:nvSpPr>
        <dsp:cNvPr id="0" name=""/>
        <dsp:cNvSpPr/>
      </dsp:nvSpPr>
      <dsp:spPr>
        <a:xfrm>
          <a:off x="759517" y="2469053"/>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4,750+ volunteers</a:t>
          </a:r>
        </a:p>
      </dsp:txBody>
      <dsp:txXfrm>
        <a:off x="759517" y="2469053"/>
        <a:ext cx="7028069" cy="657590"/>
      </dsp:txXfrm>
    </dsp:sp>
    <dsp:sp modelId="{30E7F74E-0453-46FB-A1C3-F83D3C5C45A2}">
      <dsp:nvSpPr>
        <dsp:cNvPr id="0" name=""/>
        <dsp:cNvSpPr/>
      </dsp:nvSpPr>
      <dsp:spPr>
        <a:xfrm>
          <a:off x="0" y="3291041"/>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07E47-9562-46F9-BFBE-9B0B43490E13}">
      <dsp:nvSpPr>
        <dsp:cNvPr id="0" name=""/>
        <dsp:cNvSpPr/>
      </dsp:nvSpPr>
      <dsp:spPr>
        <a:xfrm>
          <a:off x="198921" y="3438999"/>
          <a:ext cx="361674" cy="3616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63FF5-47EC-470D-AF2C-BE43840B0917}">
      <dsp:nvSpPr>
        <dsp:cNvPr id="0" name=""/>
        <dsp:cNvSpPr/>
      </dsp:nvSpPr>
      <dsp:spPr>
        <a:xfrm>
          <a:off x="759517" y="3291041"/>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$80M value of donated time</a:t>
          </a:r>
        </a:p>
      </dsp:txBody>
      <dsp:txXfrm>
        <a:off x="759517" y="3291041"/>
        <a:ext cx="7028069" cy="657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34EF9-2ACA-CA4C-9A16-5F4343C058A4}">
      <dsp:nvSpPr>
        <dsp:cNvPr id="0" name=""/>
        <dsp:cNvSpPr/>
      </dsp:nvSpPr>
      <dsp:spPr>
        <a:xfrm>
          <a:off x="0" y="178489"/>
          <a:ext cx="9140825" cy="3594309"/>
        </a:xfrm>
        <a:prstGeom prst="rightArrow">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0D93D-F50E-EE46-90DE-590DB7353A44}">
      <dsp:nvSpPr>
        <dsp:cNvPr id="0" name=""/>
        <dsp:cNvSpPr/>
      </dsp:nvSpPr>
      <dsp:spPr>
        <a:xfrm>
          <a:off x="734413" y="1077066"/>
          <a:ext cx="7492328" cy="179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marL="0" lvl="0" indent="0" algn="ctr" defTabSz="1644650">
            <a:lnSpc>
              <a:spcPct val="90000"/>
            </a:lnSpc>
            <a:spcBef>
              <a:spcPct val="0"/>
            </a:spcBef>
            <a:spcAft>
              <a:spcPct val="35000"/>
            </a:spcAft>
            <a:buNone/>
          </a:pPr>
          <a:r>
            <a:rPr lang="en-US" sz="3700" kern="1200" dirty="0"/>
            <a:t>Prepare key Habeas documents in the event clients are detained</a:t>
          </a:r>
        </a:p>
      </dsp:txBody>
      <dsp:txXfrm>
        <a:off x="734413" y="1077066"/>
        <a:ext cx="7492328" cy="1797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7D427-926F-9247-B8ED-E2A90BCD5ACF}">
      <dsp:nvSpPr>
        <dsp:cNvPr id="0" name=""/>
        <dsp:cNvSpPr/>
      </dsp:nvSpPr>
      <dsp:spPr>
        <a:xfrm>
          <a:off x="4470" y="1024594"/>
          <a:ext cx="2602418" cy="104096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Petition</a:t>
          </a:r>
        </a:p>
      </dsp:txBody>
      <dsp:txXfrm>
        <a:off x="524954" y="1024594"/>
        <a:ext cx="1561451" cy="1040967"/>
      </dsp:txXfrm>
    </dsp:sp>
    <dsp:sp modelId="{DB346639-F784-EF48-ADB0-613F46877616}">
      <dsp:nvSpPr>
        <dsp:cNvPr id="0" name=""/>
        <dsp:cNvSpPr/>
      </dsp:nvSpPr>
      <dsp:spPr>
        <a:xfrm>
          <a:off x="2346647" y="1024594"/>
          <a:ext cx="2602418" cy="104096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TRO	</a:t>
          </a:r>
        </a:p>
      </dsp:txBody>
      <dsp:txXfrm>
        <a:off x="2867131" y="1024594"/>
        <a:ext cx="1561451" cy="1040967"/>
      </dsp:txXfrm>
    </dsp:sp>
    <dsp:sp modelId="{64A50A6B-9558-8840-B7AF-B646DA904D0F}">
      <dsp:nvSpPr>
        <dsp:cNvPr id="0" name=""/>
        <dsp:cNvSpPr/>
      </dsp:nvSpPr>
      <dsp:spPr>
        <a:xfrm>
          <a:off x="4688824" y="1024594"/>
          <a:ext cx="2602418" cy="104096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Client Declaration</a:t>
          </a:r>
        </a:p>
      </dsp:txBody>
      <dsp:txXfrm>
        <a:off x="5209308" y="1024594"/>
        <a:ext cx="1561451" cy="1040967"/>
      </dsp:txXfrm>
    </dsp:sp>
    <dsp:sp modelId="{97ED8220-021C-B14D-B003-0B948AA0B8ED}">
      <dsp:nvSpPr>
        <dsp:cNvPr id="0" name=""/>
        <dsp:cNvSpPr/>
      </dsp:nvSpPr>
      <dsp:spPr>
        <a:xfrm>
          <a:off x="7031000" y="1024594"/>
          <a:ext cx="2602418" cy="104096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Exhibits</a:t>
          </a:r>
        </a:p>
      </dsp:txBody>
      <dsp:txXfrm>
        <a:off x="7551484" y="1024594"/>
        <a:ext cx="1561451" cy="1040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807FB-0797-7A4C-A21C-B6CD2B5510B7}">
      <dsp:nvSpPr>
        <dsp:cNvPr id="0" name=""/>
        <dsp:cNvSpPr/>
      </dsp:nvSpPr>
      <dsp:spPr>
        <a:xfrm>
          <a:off x="2059622" y="1117"/>
          <a:ext cx="4659678" cy="42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endParaRPr lang="en-US" sz="1900" kern="1200" dirty="0"/>
        </a:p>
      </dsp:txBody>
      <dsp:txXfrm>
        <a:off x="2059622" y="1117"/>
        <a:ext cx="4659678" cy="423607"/>
      </dsp:txXfrm>
    </dsp:sp>
    <dsp:sp modelId="{2C22DA2F-FC5F-244C-85A9-70AE9CE44868}">
      <dsp:nvSpPr>
        <dsp:cNvPr id="0" name=""/>
        <dsp:cNvSpPr/>
      </dsp:nvSpPr>
      <dsp:spPr>
        <a:xfrm>
          <a:off x="2059622"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C4339-ECD1-D541-9702-4EAEC6BCD543}">
      <dsp:nvSpPr>
        <dsp:cNvPr id="0" name=""/>
        <dsp:cNvSpPr/>
      </dsp:nvSpPr>
      <dsp:spPr>
        <a:xfrm>
          <a:off x="2714566"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FC86B-6295-CC4E-9C39-A0695B886CC5}">
      <dsp:nvSpPr>
        <dsp:cNvPr id="0" name=""/>
        <dsp:cNvSpPr/>
      </dsp:nvSpPr>
      <dsp:spPr>
        <a:xfrm>
          <a:off x="3370027"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D44E9-28DC-394E-96B0-DFE813A788F8}">
      <dsp:nvSpPr>
        <dsp:cNvPr id="0" name=""/>
        <dsp:cNvSpPr/>
      </dsp:nvSpPr>
      <dsp:spPr>
        <a:xfrm>
          <a:off x="4024971"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D46DD-1B10-FE46-860D-31938823800D}">
      <dsp:nvSpPr>
        <dsp:cNvPr id="0" name=""/>
        <dsp:cNvSpPr/>
      </dsp:nvSpPr>
      <dsp:spPr>
        <a:xfrm>
          <a:off x="4680432"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2C4C5-5659-E34F-AA3C-7F40801FA1FD}">
      <dsp:nvSpPr>
        <dsp:cNvPr id="0" name=""/>
        <dsp:cNvSpPr/>
      </dsp:nvSpPr>
      <dsp:spPr>
        <a:xfrm>
          <a:off x="5335376"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4EE0A-A7E3-4349-8C68-1DF2F790CA40}">
      <dsp:nvSpPr>
        <dsp:cNvPr id="0" name=""/>
        <dsp:cNvSpPr/>
      </dsp:nvSpPr>
      <dsp:spPr>
        <a:xfrm>
          <a:off x="5990837" y="424724"/>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352B9-20A6-5744-8F1C-474A7D877181}">
      <dsp:nvSpPr>
        <dsp:cNvPr id="0" name=""/>
        <dsp:cNvSpPr/>
      </dsp:nvSpPr>
      <dsp:spPr>
        <a:xfrm>
          <a:off x="2059622" y="511014"/>
          <a:ext cx="4720254" cy="69032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hlinkClick xmlns:r="http://schemas.openxmlformats.org/officeDocument/2006/relationships" r:id="rId1"/>
            </a:rPr>
            <a:t>Client Declaration</a:t>
          </a:r>
          <a:endParaRPr lang="en-US" sz="3600" kern="1200" dirty="0"/>
        </a:p>
      </dsp:txBody>
      <dsp:txXfrm>
        <a:off x="2059622" y="511014"/>
        <a:ext cx="4720254" cy="690322"/>
      </dsp:txXfrm>
    </dsp:sp>
    <dsp:sp modelId="{C4268EA0-D2EC-D049-82CE-A97666BCD89A}">
      <dsp:nvSpPr>
        <dsp:cNvPr id="0" name=""/>
        <dsp:cNvSpPr/>
      </dsp:nvSpPr>
      <dsp:spPr>
        <a:xfrm>
          <a:off x="2059622" y="1332388"/>
          <a:ext cx="4659678" cy="42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endParaRPr lang="en-US" sz="1900" kern="1200"/>
        </a:p>
      </dsp:txBody>
      <dsp:txXfrm>
        <a:off x="2059622" y="1332388"/>
        <a:ext cx="4659678" cy="423607"/>
      </dsp:txXfrm>
    </dsp:sp>
    <dsp:sp modelId="{4C57A9FA-AF5F-FE48-BFC9-730794DC6B62}">
      <dsp:nvSpPr>
        <dsp:cNvPr id="0" name=""/>
        <dsp:cNvSpPr/>
      </dsp:nvSpPr>
      <dsp:spPr>
        <a:xfrm>
          <a:off x="2059622"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843E2-7304-9A42-9627-535BBD3866BE}">
      <dsp:nvSpPr>
        <dsp:cNvPr id="0" name=""/>
        <dsp:cNvSpPr/>
      </dsp:nvSpPr>
      <dsp:spPr>
        <a:xfrm>
          <a:off x="2714566"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6AB2C-8240-5E42-810E-87DD7343A61F}">
      <dsp:nvSpPr>
        <dsp:cNvPr id="0" name=""/>
        <dsp:cNvSpPr/>
      </dsp:nvSpPr>
      <dsp:spPr>
        <a:xfrm>
          <a:off x="3370027"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89191-2D4C-F042-AFC4-B6A13C534B62}">
      <dsp:nvSpPr>
        <dsp:cNvPr id="0" name=""/>
        <dsp:cNvSpPr/>
      </dsp:nvSpPr>
      <dsp:spPr>
        <a:xfrm>
          <a:off x="4024971"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FED0F-DE9A-0848-8CAE-AE74F02151D3}">
      <dsp:nvSpPr>
        <dsp:cNvPr id="0" name=""/>
        <dsp:cNvSpPr/>
      </dsp:nvSpPr>
      <dsp:spPr>
        <a:xfrm>
          <a:off x="4680432"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F54EF-59A7-9249-8D6E-1547C004A1AC}">
      <dsp:nvSpPr>
        <dsp:cNvPr id="0" name=""/>
        <dsp:cNvSpPr/>
      </dsp:nvSpPr>
      <dsp:spPr>
        <a:xfrm>
          <a:off x="5335376"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2F288-BC13-6042-9F31-8CF71E1BE3BF}">
      <dsp:nvSpPr>
        <dsp:cNvPr id="0" name=""/>
        <dsp:cNvSpPr/>
      </dsp:nvSpPr>
      <dsp:spPr>
        <a:xfrm>
          <a:off x="5990837" y="1755995"/>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6AF15-DD1E-FE40-80BE-322AE421A54E}">
      <dsp:nvSpPr>
        <dsp:cNvPr id="0" name=""/>
        <dsp:cNvSpPr/>
      </dsp:nvSpPr>
      <dsp:spPr>
        <a:xfrm>
          <a:off x="2059622" y="1842286"/>
          <a:ext cx="4720254" cy="69032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hlinkClick xmlns:r="http://schemas.openxmlformats.org/officeDocument/2006/relationships" r:id="rId2"/>
            </a:rPr>
            <a:t>Petition</a:t>
          </a:r>
          <a:endParaRPr lang="en-US" sz="3600" kern="1200" dirty="0"/>
        </a:p>
      </dsp:txBody>
      <dsp:txXfrm>
        <a:off x="2059622" y="1842286"/>
        <a:ext cx="4720254" cy="690322"/>
      </dsp:txXfrm>
    </dsp:sp>
    <dsp:sp modelId="{9B3D4892-03DD-9F43-B1C6-467E5C22452D}">
      <dsp:nvSpPr>
        <dsp:cNvPr id="0" name=""/>
        <dsp:cNvSpPr/>
      </dsp:nvSpPr>
      <dsp:spPr>
        <a:xfrm>
          <a:off x="2059622" y="2663659"/>
          <a:ext cx="4659678" cy="42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endParaRPr lang="en-US" sz="1900" kern="1200"/>
        </a:p>
      </dsp:txBody>
      <dsp:txXfrm>
        <a:off x="2059622" y="2663659"/>
        <a:ext cx="4659678" cy="423607"/>
      </dsp:txXfrm>
    </dsp:sp>
    <dsp:sp modelId="{1189EBD0-8C50-9045-9E35-2F0FCFCF5CFC}">
      <dsp:nvSpPr>
        <dsp:cNvPr id="0" name=""/>
        <dsp:cNvSpPr/>
      </dsp:nvSpPr>
      <dsp:spPr>
        <a:xfrm>
          <a:off x="2059622"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101DC-9E3B-4942-96A3-94754072ED60}">
      <dsp:nvSpPr>
        <dsp:cNvPr id="0" name=""/>
        <dsp:cNvSpPr/>
      </dsp:nvSpPr>
      <dsp:spPr>
        <a:xfrm>
          <a:off x="2714566"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03C0E-8113-C146-8357-5CD65A4313B8}">
      <dsp:nvSpPr>
        <dsp:cNvPr id="0" name=""/>
        <dsp:cNvSpPr/>
      </dsp:nvSpPr>
      <dsp:spPr>
        <a:xfrm>
          <a:off x="3370027"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38563-E0E7-5E44-8DBC-9FEAEF9795E2}">
      <dsp:nvSpPr>
        <dsp:cNvPr id="0" name=""/>
        <dsp:cNvSpPr/>
      </dsp:nvSpPr>
      <dsp:spPr>
        <a:xfrm>
          <a:off x="4024971"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4E88B-5F2D-214D-B3AB-CEA73111245C}">
      <dsp:nvSpPr>
        <dsp:cNvPr id="0" name=""/>
        <dsp:cNvSpPr/>
      </dsp:nvSpPr>
      <dsp:spPr>
        <a:xfrm>
          <a:off x="4680432"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D3750-9D71-2C4F-8308-0163A4A31D4C}">
      <dsp:nvSpPr>
        <dsp:cNvPr id="0" name=""/>
        <dsp:cNvSpPr/>
      </dsp:nvSpPr>
      <dsp:spPr>
        <a:xfrm>
          <a:off x="5335376"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E81F4-54EE-2F45-898D-6A73FD404DFB}">
      <dsp:nvSpPr>
        <dsp:cNvPr id="0" name=""/>
        <dsp:cNvSpPr/>
      </dsp:nvSpPr>
      <dsp:spPr>
        <a:xfrm>
          <a:off x="5990837" y="3087267"/>
          <a:ext cx="1090364" cy="862903"/>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B919D-288E-BC43-B778-87AC33A6471F}">
      <dsp:nvSpPr>
        <dsp:cNvPr id="0" name=""/>
        <dsp:cNvSpPr/>
      </dsp:nvSpPr>
      <dsp:spPr>
        <a:xfrm>
          <a:off x="2059622" y="3173557"/>
          <a:ext cx="4720254" cy="69032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hlinkClick xmlns:r="http://schemas.openxmlformats.org/officeDocument/2006/relationships" r:id="rId3"/>
            </a:rPr>
            <a:t>TRO</a:t>
          </a:r>
          <a:endParaRPr lang="en-US" sz="3600" kern="1200" dirty="0"/>
        </a:p>
      </dsp:txBody>
      <dsp:txXfrm>
        <a:off x="2059622" y="3173557"/>
        <a:ext cx="4720254" cy="6903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01E9C-82F0-EC4E-9502-C6331F858240}">
      <dsp:nvSpPr>
        <dsp:cNvPr id="0" name=""/>
        <dsp:cNvSpPr/>
      </dsp:nvSpPr>
      <dsp:spPr>
        <a:xfrm>
          <a:off x="0" y="3864223"/>
          <a:ext cx="2533650" cy="422859"/>
        </a:xfrm>
        <a:prstGeom prst="rect">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a:t>Input</a:t>
          </a:r>
        </a:p>
      </dsp:txBody>
      <dsp:txXfrm>
        <a:off x="0" y="3864223"/>
        <a:ext cx="2533650" cy="422859"/>
      </dsp:txXfrm>
    </dsp:sp>
    <dsp:sp modelId="{9120D92A-D2DC-FE44-8B2A-6E6EF47C0755}">
      <dsp:nvSpPr>
        <dsp:cNvPr id="0" name=""/>
        <dsp:cNvSpPr/>
      </dsp:nvSpPr>
      <dsp:spPr>
        <a:xfrm>
          <a:off x="2533650" y="3864223"/>
          <a:ext cx="7600950" cy="422859"/>
        </a:xfrm>
        <a:prstGeom prst="rect">
          <a:avLst/>
        </a:prstGeom>
        <a:solidFill>
          <a:schemeClr val="accent4">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dirty="0"/>
            <a:t>Input Feedback &amp; Finalize </a:t>
          </a:r>
          <a:r>
            <a:rPr lang="en-US" sz="1100" b="1" kern="1200" dirty="0"/>
            <a:t>(6 weeks from launch)</a:t>
          </a:r>
        </a:p>
      </dsp:txBody>
      <dsp:txXfrm>
        <a:off x="2533650" y="3864223"/>
        <a:ext cx="7600950" cy="422859"/>
      </dsp:txXfrm>
    </dsp:sp>
    <dsp:sp modelId="{4CAEE150-9F1E-074B-BE57-EB907FB95343}">
      <dsp:nvSpPr>
        <dsp:cNvPr id="0" name=""/>
        <dsp:cNvSpPr/>
      </dsp:nvSpPr>
      <dsp:spPr>
        <a:xfrm rot="10800000">
          <a:off x="0" y="3220207"/>
          <a:ext cx="2533650" cy="650358"/>
        </a:xfrm>
        <a:prstGeom prst="upArrowCallout">
          <a:avLst>
            <a:gd name="adj1" fmla="val 5000"/>
            <a:gd name="adj2" fmla="val 10000"/>
            <a:gd name="adj3" fmla="val 15000"/>
            <a:gd name="adj4" fmla="val 64977"/>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a:t>Share</a:t>
          </a:r>
        </a:p>
      </dsp:txBody>
      <dsp:txXfrm rot="-10800000">
        <a:off x="0" y="3220207"/>
        <a:ext cx="2533650" cy="422733"/>
      </dsp:txXfrm>
    </dsp:sp>
    <dsp:sp modelId="{E4A7DAAE-8AAB-9949-A51B-310433129486}">
      <dsp:nvSpPr>
        <dsp:cNvPr id="0" name=""/>
        <dsp:cNvSpPr/>
      </dsp:nvSpPr>
      <dsp:spPr>
        <a:xfrm>
          <a:off x="2533650" y="3220207"/>
          <a:ext cx="7600950" cy="422733"/>
        </a:xfrm>
        <a:prstGeom prst="rect">
          <a:avLst/>
        </a:prstGeom>
        <a:solidFill>
          <a:schemeClr val="accent4">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dirty="0"/>
            <a:t>Share with LSNYC </a:t>
          </a:r>
          <a:r>
            <a:rPr lang="en-US" sz="1100" b="1" kern="1200" dirty="0"/>
            <a:t>(1 month from launch)</a:t>
          </a:r>
        </a:p>
      </dsp:txBody>
      <dsp:txXfrm>
        <a:off x="2533650" y="3220207"/>
        <a:ext cx="7600950" cy="422733"/>
      </dsp:txXfrm>
    </dsp:sp>
    <dsp:sp modelId="{3331DAC5-210D-8941-BF62-BE182DB7C1F6}">
      <dsp:nvSpPr>
        <dsp:cNvPr id="0" name=""/>
        <dsp:cNvSpPr/>
      </dsp:nvSpPr>
      <dsp:spPr>
        <a:xfrm rot="10800000">
          <a:off x="0" y="2576192"/>
          <a:ext cx="2533650" cy="650358"/>
        </a:xfrm>
        <a:prstGeom prst="upArrowCallout">
          <a:avLst>
            <a:gd name="adj1" fmla="val 5000"/>
            <a:gd name="adj2" fmla="val 10000"/>
            <a:gd name="adj3" fmla="val 15000"/>
            <a:gd name="adj4" fmla="val 64977"/>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a:t>Draft</a:t>
          </a:r>
        </a:p>
      </dsp:txBody>
      <dsp:txXfrm rot="-10800000">
        <a:off x="0" y="2576192"/>
        <a:ext cx="2533650" cy="422733"/>
      </dsp:txXfrm>
    </dsp:sp>
    <dsp:sp modelId="{984266D8-563A-2E49-AB5B-760FBF598F92}">
      <dsp:nvSpPr>
        <dsp:cNvPr id="0" name=""/>
        <dsp:cNvSpPr/>
      </dsp:nvSpPr>
      <dsp:spPr>
        <a:xfrm>
          <a:off x="2533650" y="2576192"/>
          <a:ext cx="7600950" cy="422733"/>
        </a:xfrm>
        <a:prstGeom prst="rect">
          <a:avLst/>
        </a:prstGeom>
        <a:solidFill>
          <a:schemeClr val="accent4">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a:t>Draft Petition</a:t>
          </a:r>
        </a:p>
      </dsp:txBody>
      <dsp:txXfrm>
        <a:off x="2533650" y="2576192"/>
        <a:ext cx="7600950" cy="422733"/>
      </dsp:txXfrm>
    </dsp:sp>
    <dsp:sp modelId="{926D5ABA-35A0-9B4C-8DB4-65CFCC2EF81B}">
      <dsp:nvSpPr>
        <dsp:cNvPr id="0" name=""/>
        <dsp:cNvSpPr/>
      </dsp:nvSpPr>
      <dsp:spPr>
        <a:xfrm rot="10800000">
          <a:off x="0" y="1932176"/>
          <a:ext cx="2533650" cy="650358"/>
        </a:xfrm>
        <a:prstGeom prst="upArrowCallout">
          <a:avLst>
            <a:gd name="adj1" fmla="val 5000"/>
            <a:gd name="adj2" fmla="val 10000"/>
            <a:gd name="adj3" fmla="val 15000"/>
            <a:gd name="adj4" fmla="val 64977"/>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dirty="0"/>
            <a:t>Draft &amp; Meet</a:t>
          </a:r>
        </a:p>
      </dsp:txBody>
      <dsp:txXfrm rot="-10800000">
        <a:off x="0" y="1932176"/>
        <a:ext cx="2533650" cy="422733"/>
      </dsp:txXfrm>
    </dsp:sp>
    <dsp:sp modelId="{D2700319-49C4-E14B-88AE-6BBAB2CF47CC}">
      <dsp:nvSpPr>
        <dsp:cNvPr id="0" name=""/>
        <dsp:cNvSpPr/>
      </dsp:nvSpPr>
      <dsp:spPr>
        <a:xfrm>
          <a:off x="2533650" y="1932176"/>
          <a:ext cx="7600950" cy="422733"/>
        </a:xfrm>
        <a:prstGeom prst="rect">
          <a:avLst/>
        </a:prstGeom>
        <a:solidFill>
          <a:schemeClr val="accent4">
            <a:lumMod val="90000"/>
            <a:alpha val="90000"/>
          </a:schemeClr>
        </a:solidFill>
        <a:ln w="1905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dirty="0"/>
            <a:t>Draft Client Declaration/Second Client Meeting</a:t>
          </a:r>
        </a:p>
      </dsp:txBody>
      <dsp:txXfrm>
        <a:off x="2533650" y="1932176"/>
        <a:ext cx="7600950" cy="422733"/>
      </dsp:txXfrm>
    </dsp:sp>
    <dsp:sp modelId="{E4E8934F-6350-984B-A6A4-85FA7F36EA07}">
      <dsp:nvSpPr>
        <dsp:cNvPr id="0" name=""/>
        <dsp:cNvSpPr/>
      </dsp:nvSpPr>
      <dsp:spPr>
        <a:xfrm rot="10800000">
          <a:off x="0" y="1288160"/>
          <a:ext cx="2533650" cy="650358"/>
        </a:xfrm>
        <a:prstGeom prst="upArrowCallout">
          <a:avLst>
            <a:gd name="adj1" fmla="val 5000"/>
            <a:gd name="adj2" fmla="val 10000"/>
            <a:gd name="adj3" fmla="val 15000"/>
            <a:gd name="adj4" fmla="val 64977"/>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a:t>Meet</a:t>
          </a:r>
        </a:p>
      </dsp:txBody>
      <dsp:txXfrm rot="-10800000">
        <a:off x="0" y="1288160"/>
        <a:ext cx="2533650" cy="422733"/>
      </dsp:txXfrm>
    </dsp:sp>
    <dsp:sp modelId="{351623E1-867B-AB4A-B03C-E5BD338C5EBF}">
      <dsp:nvSpPr>
        <dsp:cNvPr id="0" name=""/>
        <dsp:cNvSpPr/>
      </dsp:nvSpPr>
      <dsp:spPr>
        <a:xfrm>
          <a:off x="2533650" y="1288160"/>
          <a:ext cx="7600950" cy="422733"/>
        </a:xfrm>
        <a:prstGeom prst="rect">
          <a:avLst/>
        </a:prstGeom>
        <a:solidFill>
          <a:schemeClr val="accent4">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a:t>Meet Client &amp; Gather Facts</a:t>
          </a:r>
        </a:p>
      </dsp:txBody>
      <dsp:txXfrm>
        <a:off x="2533650" y="1288160"/>
        <a:ext cx="7600950" cy="422733"/>
      </dsp:txXfrm>
    </dsp:sp>
    <dsp:sp modelId="{DE134356-9130-F64E-8D6C-70065EC15B36}">
      <dsp:nvSpPr>
        <dsp:cNvPr id="0" name=""/>
        <dsp:cNvSpPr/>
      </dsp:nvSpPr>
      <dsp:spPr>
        <a:xfrm rot="10800000">
          <a:off x="0" y="644145"/>
          <a:ext cx="2533650" cy="650358"/>
        </a:xfrm>
        <a:prstGeom prst="upArrowCallout">
          <a:avLst>
            <a:gd name="adj1" fmla="val 5000"/>
            <a:gd name="adj2" fmla="val 10000"/>
            <a:gd name="adj3" fmla="val 15000"/>
            <a:gd name="adj4" fmla="val 64977"/>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a:t>Prepare</a:t>
          </a:r>
        </a:p>
      </dsp:txBody>
      <dsp:txXfrm rot="-10800000">
        <a:off x="0" y="644145"/>
        <a:ext cx="2533650" cy="422733"/>
      </dsp:txXfrm>
    </dsp:sp>
    <dsp:sp modelId="{756FF1ED-E1C5-954A-9127-74803FFC4D32}">
      <dsp:nvSpPr>
        <dsp:cNvPr id="0" name=""/>
        <dsp:cNvSpPr/>
      </dsp:nvSpPr>
      <dsp:spPr>
        <a:xfrm>
          <a:off x="2533650" y="644145"/>
          <a:ext cx="7600950" cy="422733"/>
        </a:xfrm>
        <a:prstGeom prst="rect">
          <a:avLst/>
        </a:prstGeom>
        <a:solidFill>
          <a:schemeClr val="accent4">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dirty="0"/>
            <a:t>Prepare for Client Meeting</a:t>
          </a:r>
        </a:p>
      </dsp:txBody>
      <dsp:txXfrm>
        <a:off x="2533650" y="644145"/>
        <a:ext cx="7600950" cy="422733"/>
      </dsp:txXfrm>
    </dsp:sp>
    <dsp:sp modelId="{4F528614-6CB2-A345-88BC-3CD8FB31FEFE}">
      <dsp:nvSpPr>
        <dsp:cNvPr id="0" name=""/>
        <dsp:cNvSpPr/>
      </dsp:nvSpPr>
      <dsp:spPr>
        <a:xfrm rot="10800000">
          <a:off x="0" y="129"/>
          <a:ext cx="2533650" cy="650358"/>
        </a:xfrm>
        <a:prstGeom prst="upArrowCallout">
          <a:avLst>
            <a:gd name="adj1" fmla="val 5000"/>
            <a:gd name="adj2" fmla="val 10000"/>
            <a:gd name="adj3" fmla="val 15000"/>
            <a:gd name="adj4" fmla="val 64977"/>
          </a:avLst>
        </a:prstGeom>
        <a:solidFill>
          <a:schemeClr val="accent4">
            <a:lumMod val="5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93" tIns="99568" rIns="180193" bIns="99568" numCol="1" spcCol="1270" anchor="ctr" anchorCtr="0">
          <a:noAutofit/>
        </a:bodyPr>
        <a:lstStyle/>
        <a:p>
          <a:pPr marL="0" lvl="0" indent="0" algn="ctr" defTabSz="622300">
            <a:lnSpc>
              <a:spcPct val="90000"/>
            </a:lnSpc>
            <a:spcBef>
              <a:spcPct val="0"/>
            </a:spcBef>
            <a:spcAft>
              <a:spcPct val="35000"/>
            </a:spcAft>
            <a:buNone/>
          </a:pPr>
          <a:r>
            <a:rPr lang="en-US" sz="1400" kern="1200"/>
            <a:t>Contact</a:t>
          </a:r>
        </a:p>
      </dsp:txBody>
      <dsp:txXfrm rot="-10800000">
        <a:off x="0" y="129"/>
        <a:ext cx="2533650" cy="422733"/>
      </dsp:txXfrm>
    </dsp:sp>
    <dsp:sp modelId="{7917A227-8373-0D4C-97C8-1FE1B2D13CE0}">
      <dsp:nvSpPr>
        <dsp:cNvPr id="0" name=""/>
        <dsp:cNvSpPr/>
      </dsp:nvSpPr>
      <dsp:spPr>
        <a:xfrm>
          <a:off x="2533650" y="129"/>
          <a:ext cx="7600950" cy="422733"/>
        </a:xfrm>
        <a:prstGeom prst="rect">
          <a:avLst/>
        </a:prstGeom>
        <a:solidFill>
          <a:schemeClr val="accent4">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183" tIns="139700" rIns="154183" bIns="139700" numCol="1" spcCol="1270" anchor="ctr" anchorCtr="0">
          <a:noAutofit/>
        </a:bodyPr>
        <a:lstStyle/>
        <a:p>
          <a:pPr marL="0" lvl="0" indent="0" algn="l" defTabSz="488950">
            <a:lnSpc>
              <a:spcPct val="90000"/>
            </a:lnSpc>
            <a:spcBef>
              <a:spcPct val="0"/>
            </a:spcBef>
            <a:spcAft>
              <a:spcPct val="35000"/>
            </a:spcAft>
            <a:buNone/>
          </a:pPr>
          <a:r>
            <a:rPr lang="en-US" sz="1100" kern="1200" dirty="0"/>
            <a:t>Contact Client &amp; Set Meeting </a:t>
          </a:r>
          <a:r>
            <a:rPr lang="en-US" sz="1100" b="1" kern="1200" dirty="0"/>
            <a:t>(held within 1 week)</a:t>
          </a:r>
        </a:p>
      </dsp:txBody>
      <dsp:txXfrm>
        <a:off x="2533650" y="129"/>
        <a:ext cx="7600950" cy="422733"/>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749F2-3BB8-46A4-A9B8-9DFCFC053F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04A9E0-2EEB-4259-A184-17537EB4A6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3774F0-CEB2-4BD6-AC7C-8157A32C2D28}" type="datetimeFigureOut">
              <a:rPr lang="en-US" smtClean="0"/>
              <a:t>10/14/25</a:t>
            </a:fld>
            <a:endParaRPr lang="en-US"/>
          </a:p>
        </p:txBody>
      </p:sp>
      <p:sp>
        <p:nvSpPr>
          <p:cNvPr id="4" name="Footer Placeholder 3">
            <a:extLst>
              <a:ext uri="{FF2B5EF4-FFF2-40B4-BE49-F238E27FC236}">
                <a16:creationId xmlns:a16="http://schemas.microsoft.com/office/drawing/2014/main" id="{34FA3760-8AAB-4CA7-8DF8-48BDB03276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404878-53A2-4046-A98C-277088A3E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2A237-B21B-4EDE-A208-385EE845FDE4}" type="slidenum">
              <a:rPr lang="en-US" smtClean="0"/>
              <a:t>‹#›</a:t>
            </a:fld>
            <a:endParaRPr lang="en-US"/>
          </a:p>
        </p:txBody>
      </p:sp>
    </p:spTree>
    <p:extLst>
      <p:ext uri="{BB962C8B-B14F-4D97-AF65-F5344CB8AC3E}">
        <p14:creationId xmlns:p14="http://schemas.microsoft.com/office/powerpoint/2010/main" val="269666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869A4-4BDF-E642-B5EA-A2FFF8EC6786}" type="datetimeFigureOut">
              <a:rPr lang="en-US" smtClean="0"/>
              <a:t>10/14/25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CDD0C-40C1-C449-BFF4-E8A65608D7EB}" type="slidenum">
              <a:rPr lang="en-US" smtClean="0"/>
              <a:t>‹#›</a:t>
            </a:fld>
            <a:endParaRPr lang="en-US"/>
          </a:p>
        </p:txBody>
      </p:sp>
    </p:spTree>
    <p:extLst>
      <p:ext uri="{BB962C8B-B14F-4D97-AF65-F5344CB8AC3E}">
        <p14:creationId xmlns:p14="http://schemas.microsoft.com/office/powerpoint/2010/main" val="324634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8FE92-A682-27C6-7500-1254AF3AE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CF0B0-1FAF-1C2F-E210-B321119E8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4A41-2865-EAA1-3BE6-D8CAA6D024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F67CC2-DFC9-2906-24CF-C525655F02DE}"/>
              </a:ext>
            </a:extLst>
          </p:cNvPr>
          <p:cNvSpPr>
            <a:spLocks noGrp="1"/>
          </p:cNvSpPr>
          <p:nvPr>
            <p:ph type="sldNum" sz="quarter" idx="5"/>
          </p:nvPr>
        </p:nvSpPr>
        <p:spPr/>
        <p:txBody>
          <a:bodyPr/>
          <a:lstStyle/>
          <a:p>
            <a:fld id="{556CDD0C-40C1-C449-BFF4-E8A65608D7EB}" type="slidenum">
              <a:rPr lang="en-US" smtClean="0"/>
              <a:t>1</a:t>
            </a:fld>
            <a:endParaRPr lang="en-US"/>
          </a:p>
        </p:txBody>
      </p:sp>
    </p:spTree>
    <p:extLst>
      <p:ext uri="{BB962C8B-B14F-4D97-AF65-F5344CB8AC3E}">
        <p14:creationId xmlns:p14="http://schemas.microsoft.com/office/powerpoint/2010/main" val="235029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Notes </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pPr algn="ctr"/>
            <a:endParaRPr lang="en-US" dirty="0"/>
          </a:p>
          <a:p>
            <a:pPr algn="ctr"/>
            <a:r>
              <a:rPr lang="en-US" dirty="0"/>
              <a:t>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EEEBC11F-BF4F-4A92-A04A-F0ACE704371A}" type="slidenum">
              <a:rPr lang="en-US" smtClean="0"/>
              <a:t>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68205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tx2">
                <a:lumMod val="92000"/>
              </a:schemeClr>
            </a:gs>
            <a:gs pos="68000">
              <a:schemeClr val="tx2">
                <a:lumMod val="40000"/>
                <a:lumOff val="6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A group of people crossing a street&#10;&#10;Description automatically generated">
            <a:extLst>
              <a:ext uri="{FF2B5EF4-FFF2-40B4-BE49-F238E27FC236}">
                <a16:creationId xmlns:a16="http://schemas.microsoft.com/office/drawing/2014/main" id="{98B66975-965F-2711-2149-B592790DB6E2}"/>
              </a:ext>
            </a:extLst>
          </p:cNvPr>
          <p:cNvPicPr>
            <a:picLocks noChangeAspect="1"/>
          </p:cNvPicPr>
          <p:nvPr userDrawn="1"/>
        </p:nvPicPr>
        <p:blipFill rotWithShape="1">
          <a:blip r:embed="rId2"/>
          <a:srcRect l="13537" t="6486" r="-55" b="287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97A3532-1566-4054-BBD0-0670E7D5E8BD}"/>
              </a:ext>
            </a:extLst>
          </p:cNvPr>
          <p:cNvSpPr/>
          <p:nvPr userDrawn="1"/>
        </p:nvSpPr>
        <p:spPr>
          <a:xfrm>
            <a:off x="1" y="0"/>
            <a:ext cx="12192000" cy="6858000"/>
          </a:xfrm>
          <a:prstGeom prst="rect">
            <a:avLst/>
          </a:prstGeom>
          <a:gradFill flip="none" rotWithShape="1">
            <a:gsLst>
              <a:gs pos="0">
                <a:schemeClr val="tx2">
                  <a:lumMod val="92000"/>
                </a:schemeClr>
              </a:gs>
              <a:gs pos="52000">
                <a:schemeClr val="tx2">
                  <a:lumMod val="40000"/>
                  <a:lumOff val="60000"/>
                  <a:alpha val="0"/>
                </a:schemeClr>
              </a:gs>
            </a:gsLst>
            <a:lin ang="2700000" scaled="1"/>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Picture 9" descr="A black background with white text&#10;&#10;Description automatically generated">
            <a:extLst>
              <a:ext uri="{FF2B5EF4-FFF2-40B4-BE49-F238E27FC236}">
                <a16:creationId xmlns:a16="http://schemas.microsoft.com/office/drawing/2014/main" id="{25B95B88-93D2-43E1-A674-722F3DCB29DA}"/>
              </a:ext>
            </a:extLst>
          </p:cNvPr>
          <p:cNvPicPr>
            <a:picLocks noChangeAspect="1"/>
          </p:cNvPicPr>
          <p:nvPr userDrawn="1"/>
        </p:nvPicPr>
        <p:blipFill>
          <a:blip r:embed="rId3"/>
          <a:stretch>
            <a:fillRect/>
          </a:stretch>
        </p:blipFill>
        <p:spPr>
          <a:xfrm>
            <a:off x="501837" y="417354"/>
            <a:ext cx="2028713" cy="1594709"/>
          </a:xfrm>
          <a:prstGeom prst="rect">
            <a:avLst/>
          </a:prstGeom>
        </p:spPr>
      </p:pic>
      <p:sp>
        <p:nvSpPr>
          <p:cNvPr id="11" name="Title 1">
            <a:extLst>
              <a:ext uri="{FF2B5EF4-FFF2-40B4-BE49-F238E27FC236}">
                <a16:creationId xmlns:a16="http://schemas.microsoft.com/office/drawing/2014/main" id="{D8B874CD-905A-4ED8-B6A8-B98F6315B904}"/>
              </a:ext>
            </a:extLst>
          </p:cNvPr>
          <p:cNvSpPr>
            <a:spLocks noGrp="1"/>
          </p:cNvSpPr>
          <p:nvPr>
            <p:ph type="ctrTitle"/>
          </p:nvPr>
        </p:nvSpPr>
        <p:spPr>
          <a:xfrm>
            <a:off x="3734513" y="3100269"/>
            <a:ext cx="7560944" cy="1466833"/>
          </a:xfrm>
        </p:spPr>
        <p:txBody>
          <a:bodyPr anchor="b">
            <a:noAutofit/>
          </a:bodyPr>
          <a:lstStyle>
            <a:lvl1pPr algn="l">
              <a:defRPr sz="7200">
                <a:solidFill>
                  <a:schemeClr val="bg2"/>
                </a:solidFill>
              </a:defRPr>
            </a:lvl1pPr>
          </a:lstStyle>
          <a:p>
            <a:r>
              <a:rPr lang="en-US" dirty="0"/>
              <a:t>Click to edit Master title style</a:t>
            </a:r>
          </a:p>
        </p:txBody>
      </p:sp>
      <p:sp>
        <p:nvSpPr>
          <p:cNvPr id="13" name="Subtitle 2">
            <a:extLst>
              <a:ext uri="{FF2B5EF4-FFF2-40B4-BE49-F238E27FC236}">
                <a16:creationId xmlns:a16="http://schemas.microsoft.com/office/drawing/2014/main" id="{0D1D140A-EAC5-463A-B087-F2E21033E843}"/>
              </a:ext>
            </a:extLst>
          </p:cNvPr>
          <p:cNvSpPr>
            <a:spLocks noGrp="1"/>
          </p:cNvSpPr>
          <p:nvPr>
            <p:ph type="subTitle" idx="1"/>
          </p:nvPr>
        </p:nvSpPr>
        <p:spPr>
          <a:xfrm>
            <a:off x="3734513" y="5078535"/>
            <a:ext cx="7560943" cy="1008277"/>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4" name="Straight Connector 13">
            <a:extLst>
              <a:ext uri="{FF2B5EF4-FFF2-40B4-BE49-F238E27FC236}">
                <a16:creationId xmlns:a16="http://schemas.microsoft.com/office/drawing/2014/main" id="{98536F22-A6B9-4A4C-B5FD-5B5BCBCFCD9B}"/>
              </a:ext>
            </a:extLst>
          </p:cNvPr>
          <p:cNvCxnSpPr>
            <a:cxnSpLocks/>
          </p:cNvCxnSpPr>
          <p:nvPr userDrawn="1"/>
        </p:nvCxnSpPr>
        <p:spPr>
          <a:xfrm>
            <a:off x="3734513" y="4784752"/>
            <a:ext cx="7560943" cy="0"/>
          </a:xfrm>
          <a:prstGeom prst="line">
            <a:avLst/>
          </a:prstGeom>
          <a:ln w="38100">
            <a:solidFill>
              <a:srgbClr val="F3EA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4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1545-3756-BD0F-4729-7F917F6A5A62}"/>
              </a:ext>
            </a:extLst>
          </p:cNvPr>
          <p:cNvSpPr>
            <a:spLocks noGrp="1"/>
          </p:cNvSpPr>
          <p:nvPr>
            <p:ph type="title"/>
          </p:nvPr>
        </p:nvSpPr>
        <p:spPr/>
        <p:txBody>
          <a:bodyPr/>
          <a:lstStyle>
            <a:lvl1pPr>
              <a:defRPr b="1"/>
            </a:lvl1pPr>
          </a:lstStyle>
          <a:p>
            <a:r>
              <a:rPr lang="en-US" dirty="0"/>
              <a:t>Click to edit Master title style</a:t>
            </a:r>
          </a:p>
        </p:txBody>
      </p:sp>
      <p:cxnSp>
        <p:nvCxnSpPr>
          <p:cNvPr id="6" name="Straight Connector 5">
            <a:extLst>
              <a:ext uri="{FF2B5EF4-FFF2-40B4-BE49-F238E27FC236}">
                <a16:creationId xmlns:a16="http://schemas.microsoft.com/office/drawing/2014/main" id="{3BA05B1D-2204-0085-5652-8BCAC88DB679}"/>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9CA418C-5C86-94BF-BF97-34536ADD5CBE}"/>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19983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7838B-C144-1868-A7AE-08DEE2DFF40C}"/>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28329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729107-2164-D753-001E-3F0A2B26ABAE}"/>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54749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Photo 1">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waiting for a train&#10;&#10;Description automatically generated">
            <a:extLst>
              <a:ext uri="{FF2B5EF4-FFF2-40B4-BE49-F238E27FC236}">
                <a16:creationId xmlns:a16="http://schemas.microsoft.com/office/drawing/2014/main" id="{B04C7413-B76B-BE37-45CF-A569826A9FA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627" t="11816" r="-1" b="19281"/>
          <a:stretch/>
        </p:blipFill>
        <p:spPr>
          <a:xfrm>
            <a:off x="0" y="-1"/>
            <a:ext cx="12192000" cy="5777345"/>
          </a:xfrm>
          <a:prstGeom prst="rect">
            <a:avLst/>
          </a:prstGeom>
        </p:spPr>
      </p:pic>
      <p:sp>
        <p:nvSpPr>
          <p:cNvPr id="12" name="TextBox 11">
            <a:extLst>
              <a:ext uri="{FF2B5EF4-FFF2-40B4-BE49-F238E27FC236}">
                <a16:creationId xmlns:a16="http://schemas.microsoft.com/office/drawing/2014/main" id="{9BA545E9-5182-581D-2B6B-4D061D4B7E77}"/>
              </a:ext>
            </a:extLst>
          </p:cNvPr>
          <p:cNvSpPr txBox="1"/>
          <p:nvPr userDrawn="1"/>
        </p:nvSpPr>
        <p:spPr>
          <a:xfrm>
            <a:off x="-1906292" y="2557220"/>
            <a:ext cx="184731" cy="369332"/>
          </a:xfrm>
          <a:prstGeom prst="rect">
            <a:avLst/>
          </a:prstGeom>
          <a:noFill/>
        </p:spPr>
        <p:txBody>
          <a:bodyPr wrap="none" rtlCol="0">
            <a:spAutoFit/>
          </a:bodyPr>
          <a:lstStyle/>
          <a:p>
            <a:endParaRPr lang="en-US" dirty="0"/>
          </a:p>
        </p:txBody>
      </p:sp>
      <p:sp>
        <p:nvSpPr>
          <p:cNvPr id="8" name="Content Placeholder 7">
            <a:extLst>
              <a:ext uri="{FF2B5EF4-FFF2-40B4-BE49-F238E27FC236}">
                <a16:creationId xmlns:a16="http://schemas.microsoft.com/office/drawing/2014/main" id="{72662435-1D84-9ACD-836C-3489A81E9954}"/>
              </a:ext>
            </a:extLst>
          </p:cNvPr>
          <p:cNvSpPr>
            <a:spLocks noGrp="1"/>
          </p:cNvSpPr>
          <p:nvPr>
            <p:ph sz="quarter" idx="10"/>
          </p:nvPr>
        </p:nvSpPr>
        <p:spPr>
          <a:xfrm>
            <a:off x="6498936" y="1790700"/>
            <a:ext cx="5083464" cy="3102262"/>
          </a:xfrm>
        </p:spPr>
        <p:txBody>
          <a:bodyPr>
            <a:normAutofit/>
          </a:bodyPr>
          <a:lstStyle>
            <a:lvl1pPr marL="0" indent="0">
              <a:lnSpc>
                <a:spcPts val="5000"/>
              </a:lnSpc>
              <a:buFontTx/>
              <a:buNone/>
              <a:defRPr sz="4000" b="1" i="0">
                <a:solidFill>
                  <a:schemeClr val="bg2"/>
                </a:solidFill>
                <a:latin typeface="Inter SemiBold" panose="02000503000000020004" pitchFamily="2" charset="0"/>
                <a:ea typeface="Inter SemiBold" panose="02000503000000020004" pitchFamily="2" charset="0"/>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Master text styles</a:t>
            </a:r>
          </a:p>
        </p:txBody>
      </p:sp>
      <p:sp>
        <p:nvSpPr>
          <p:cNvPr id="4" name="TextBox 3">
            <a:extLst>
              <a:ext uri="{FF2B5EF4-FFF2-40B4-BE49-F238E27FC236}">
                <a16:creationId xmlns:a16="http://schemas.microsoft.com/office/drawing/2014/main" id="{861791A4-6832-707D-F8C1-556F1E2A7D62}"/>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52386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act Photo 2">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BA545E9-5182-581D-2B6B-4D061D4B7E77}"/>
              </a:ext>
            </a:extLst>
          </p:cNvPr>
          <p:cNvSpPr txBox="1"/>
          <p:nvPr userDrawn="1"/>
        </p:nvSpPr>
        <p:spPr>
          <a:xfrm>
            <a:off x="-1906292" y="2557220"/>
            <a:ext cx="184731" cy="369332"/>
          </a:xfrm>
          <a:prstGeom prst="rect">
            <a:avLst/>
          </a:prstGeom>
          <a:noFill/>
        </p:spPr>
        <p:txBody>
          <a:bodyPr wrap="none" rtlCol="0">
            <a:spAutoFit/>
          </a:bodyPr>
          <a:lstStyle/>
          <a:p>
            <a:endParaRPr lang="en-US" dirty="0"/>
          </a:p>
        </p:txBody>
      </p:sp>
      <p:pic>
        <p:nvPicPr>
          <p:cNvPr id="3" name="Picture 2" descr="A person standing in a crosswalk&#10;&#10;Description automatically generated">
            <a:extLst>
              <a:ext uri="{FF2B5EF4-FFF2-40B4-BE49-F238E27FC236}">
                <a16:creationId xmlns:a16="http://schemas.microsoft.com/office/drawing/2014/main" id="{B1E3C86D-EEA0-B401-59B9-DA610F796AC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0398" t="14305" b="60051"/>
          <a:stretch/>
        </p:blipFill>
        <p:spPr>
          <a:xfrm>
            <a:off x="0" y="0"/>
            <a:ext cx="12192000" cy="5763491"/>
          </a:xfrm>
          <a:prstGeom prst="rect">
            <a:avLst/>
          </a:prstGeom>
        </p:spPr>
      </p:pic>
      <p:sp>
        <p:nvSpPr>
          <p:cNvPr id="5" name="Rectangle 4">
            <a:extLst>
              <a:ext uri="{FF2B5EF4-FFF2-40B4-BE49-F238E27FC236}">
                <a16:creationId xmlns:a16="http://schemas.microsoft.com/office/drawing/2014/main" id="{B99AC4AA-E4B1-5CE0-37B0-DB93695AD1F8}"/>
              </a:ext>
            </a:extLst>
          </p:cNvPr>
          <p:cNvSpPr/>
          <p:nvPr userDrawn="1"/>
        </p:nvSpPr>
        <p:spPr>
          <a:xfrm>
            <a:off x="0" y="-1"/>
            <a:ext cx="12192000" cy="5763491"/>
          </a:xfrm>
          <a:prstGeom prst="rect">
            <a:avLst/>
          </a:prstGeom>
          <a:gradFill>
            <a:gsLst>
              <a:gs pos="80000">
                <a:schemeClr val="bg2">
                  <a:alpha val="0"/>
                </a:schemeClr>
              </a:gs>
              <a:gs pos="13000">
                <a:schemeClr val="tx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7">
            <a:extLst>
              <a:ext uri="{FF2B5EF4-FFF2-40B4-BE49-F238E27FC236}">
                <a16:creationId xmlns:a16="http://schemas.microsoft.com/office/drawing/2014/main" id="{A10CD90A-90E2-B9E5-C1EF-D9DC2ECA4FAC}"/>
              </a:ext>
            </a:extLst>
          </p:cNvPr>
          <p:cNvSpPr>
            <a:spLocks noGrp="1"/>
          </p:cNvSpPr>
          <p:nvPr>
            <p:ph sz="quarter" idx="10"/>
          </p:nvPr>
        </p:nvSpPr>
        <p:spPr>
          <a:xfrm>
            <a:off x="6498936" y="1790700"/>
            <a:ext cx="5083464" cy="3102262"/>
          </a:xfrm>
        </p:spPr>
        <p:txBody>
          <a:bodyPr>
            <a:normAutofit/>
          </a:bodyPr>
          <a:lstStyle>
            <a:lvl1pPr marL="0" indent="0">
              <a:lnSpc>
                <a:spcPts val="5000"/>
              </a:lnSpc>
              <a:buFontTx/>
              <a:buNone/>
              <a:defRPr sz="4000" b="1" i="0">
                <a:solidFill>
                  <a:schemeClr val="bg2"/>
                </a:solidFill>
                <a:latin typeface="Inter SemiBold" panose="02000503000000020004" pitchFamily="2" charset="0"/>
                <a:ea typeface="Inter SemiBold" panose="02000503000000020004" pitchFamily="2" charset="0"/>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Master text styles</a:t>
            </a:r>
          </a:p>
        </p:txBody>
      </p:sp>
      <p:sp>
        <p:nvSpPr>
          <p:cNvPr id="6" name="TextBox 5">
            <a:extLst>
              <a:ext uri="{FF2B5EF4-FFF2-40B4-BE49-F238E27FC236}">
                <a16:creationId xmlns:a16="http://schemas.microsoft.com/office/drawing/2014/main" id="{72A1DE9B-BBD4-5D50-858A-A5FD9C196E99}"/>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22463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A214DA-0AC1-4B65-4264-F363C1C9A5E2}"/>
              </a:ext>
            </a:extLst>
          </p:cNvPr>
          <p:cNvSpPr>
            <a:spLocks noGrp="1"/>
          </p:cNvSpPr>
          <p:nvPr>
            <p:ph sz="quarter" idx="10" hasCustomPrompt="1"/>
          </p:nvPr>
        </p:nvSpPr>
        <p:spPr>
          <a:xfrm>
            <a:off x="6096000" y="4803775"/>
            <a:ext cx="5257800" cy="787400"/>
          </a:xfrm>
        </p:spPr>
        <p:txBody>
          <a:bodyPr/>
          <a:lstStyle>
            <a:lvl1pPr marL="0" indent="0" algn="r">
              <a:buNone/>
              <a:defRPr b="0" i="0">
                <a:solidFill>
                  <a:schemeClr val="tx1"/>
                </a:solidFill>
                <a:latin typeface="Inter Medium" panose="02000503000000020004" pitchFamily="2" charset="0"/>
                <a:ea typeface="Inter Medium" panose="02000503000000020004" pitchFamily="2" charset="0"/>
              </a:defRPr>
            </a:lvl1pPr>
          </a:lstStyle>
          <a:p>
            <a:pPr lvl="0"/>
            <a:r>
              <a:rPr lang="en-US" dirty="0"/>
              <a:t>- Click to edit Master text styles</a:t>
            </a:r>
          </a:p>
        </p:txBody>
      </p:sp>
      <p:sp>
        <p:nvSpPr>
          <p:cNvPr id="9" name="Content Placeholder 2">
            <a:extLst>
              <a:ext uri="{FF2B5EF4-FFF2-40B4-BE49-F238E27FC236}">
                <a16:creationId xmlns:a16="http://schemas.microsoft.com/office/drawing/2014/main" id="{B909A036-2137-EBCA-495A-C194E9CCB0F9}"/>
              </a:ext>
            </a:extLst>
          </p:cNvPr>
          <p:cNvSpPr>
            <a:spLocks noGrp="1"/>
          </p:cNvSpPr>
          <p:nvPr>
            <p:ph idx="1"/>
          </p:nvPr>
        </p:nvSpPr>
        <p:spPr>
          <a:xfrm>
            <a:off x="838200" y="1825626"/>
            <a:ext cx="10515600" cy="2978150"/>
          </a:xfrm>
        </p:spPr>
        <p:txBody>
          <a:bodyPr>
            <a:normAutofit/>
          </a:bodyPr>
          <a:lstStyle>
            <a:lvl1pPr marL="0" indent="0">
              <a:lnSpc>
                <a:spcPts val="5000"/>
              </a:lnSpc>
              <a:buNone/>
              <a:defRPr sz="4000" b="0" i="0">
                <a:latin typeface="Articulat CF Medium" pitchFamily="2" charset="77"/>
              </a:defRPr>
            </a:lvl1pPr>
            <a:lvl2pPr>
              <a:lnSpc>
                <a:spcPts val="3000"/>
              </a:lnSpc>
              <a:defRPr/>
            </a:lvl2pPr>
            <a:lvl3pPr>
              <a:lnSpc>
                <a:spcPts val="3000"/>
              </a:lnSpc>
              <a:defRPr/>
            </a:lvl3pPr>
            <a:lvl4pPr>
              <a:lnSpc>
                <a:spcPts val="3000"/>
              </a:lnSpc>
              <a:defRPr/>
            </a:lvl4pPr>
            <a:lvl5pPr>
              <a:lnSpc>
                <a:spcPts val="3000"/>
              </a:lnSpc>
              <a:defRPr/>
            </a:lvl5pPr>
          </a:lstStyle>
          <a:p>
            <a:pPr lvl="0"/>
            <a:r>
              <a:rPr lang="en-US" dirty="0"/>
              <a:t>Click to edit Master text styles</a:t>
            </a:r>
          </a:p>
        </p:txBody>
      </p:sp>
      <p:sp>
        <p:nvSpPr>
          <p:cNvPr id="4" name="TextBox 3">
            <a:extLst>
              <a:ext uri="{FF2B5EF4-FFF2-40B4-BE49-F238E27FC236}">
                <a16:creationId xmlns:a16="http://schemas.microsoft.com/office/drawing/2014/main" id="{B58E8E67-13A3-99C9-FDD1-AC137505B19A}"/>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4004292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arge Log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D4EAB-84ED-B0D6-2166-FECF103B96A7}"/>
              </a:ext>
            </a:extLst>
          </p:cNvPr>
          <p:cNvSpPr txBox="1"/>
          <p:nvPr userDrawn="1"/>
        </p:nvSpPr>
        <p:spPr>
          <a:xfrm>
            <a:off x="9636369" y="6329263"/>
            <a:ext cx="2336267" cy="276999"/>
          </a:xfrm>
          <a:prstGeom prst="rect">
            <a:avLst/>
          </a:prstGeom>
          <a:noFill/>
        </p:spPr>
        <p:txBody>
          <a:bodyPr wrap="square">
            <a:spAutoFit/>
          </a:bodyPr>
          <a:lstStyle/>
          <a:p>
            <a:pPr algn="r"/>
            <a:r>
              <a:rPr lang="en-US" sz="12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
        <p:nvSpPr>
          <p:cNvPr id="3" name="Rectangle 2">
            <a:extLst>
              <a:ext uri="{FF2B5EF4-FFF2-40B4-BE49-F238E27FC236}">
                <a16:creationId xmlns:a16="http://schemas.microsoft.com/office/drawing/2014/main" id="{BE529CE6-510E-1A5D-C977-4C2DB6A693AC}"/>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white text&#10;&#10;Description automatically generated">
            <a:extLst>
              <a:ext uri="{FF2B5EF4-FFF2-40B4-BE49-F238E27FC236}">
                <a16:creationId xmlns:a16="http://schemas.microsoft.com/office/drawing/2014/main" id="{57962E76-96FD-30C9-000E-71165C70B374}"/>
              </a:ext>
            </a:extLst>
          </p:cNvPr>
          <p:cNvPicPr>
            <a:picLocks noChangeAspect="1"/>
          </p:cNvPicPr>
          <p:nvPr userDrawn="1"/>
        </p:nvPicPr>
        <p:blipFill>
          <a:blip r:embed="rId2"/>
          <a:stretch>
            <a:fillRect/>
          </a:stretch>
        </p:blipFill>
        <p:spPr>
          <a:xfrm>
            <a:off x="4378076" y="1509597"/>
            <a:ext cx="3604491" cy="2833381"/>
          </a:xfrm>
          <a:prstGeom prst="rect">
            <a:avLst/>
          </a:prstGeom>
        </p:spPr>
      </p:pic>
      <p:sp>
        <p:nvSpPr>
          <p:cNvPr id="6" name="TextBox 5">
            <a:extLst>
              <a:ext uri="{FF2B5EF4-FFF2-40B4-BE49-F238E27FC236}">
                <a16:creationId xmlns:a16="http://schemas.microsoft.com/office/drawing/2014/main" id="{AA754BAA-210D-4241-C2FA-4F6928D4C851}"/>
              </a:ext>
            </a:extLst>
          </p:cNvPr>
          <p:cNvSpPr txBox="1"/>
          <p:nvPr userDrawn="1"/>
        </p:nvSpPr>
        <p:spPr>
          <a:xfrm>
            <a:off x="4245195" y="4792411"/>
            <a:ext cx="3870252" cy="646331"/>
          </a:xfrm>
          <a:prstGeom prst="rect">
            <a:avLst/>
          </a:prstGeom>
          <a:noFill/>
        </p:spPr>
        <p:txBody>
          <a:bodyPr wrap="square">
            <a:spAutoFit/>
          </a:bodyPr>
          <a:lstStyle/>
          <a:p>
            <a:pPr algn="r"/>
            <a:r>
              <a:rPr lang="en-US" sz="3600" b="1" dirty="0">
                <a:solidFill>
                  <a:schemeClr val="accent1"/>
                </a:solidFill>
                <a:latin typeface="Articulat CF" pitchFamily="2" charset="77"/>
              </a:rPr>
              <a:t>Demand Justice.</a:t>
            </a:r>
            <a:endParaRPr lang="en-US" sz="3600" b="0" i="0" dirty="0">
              <a:solidFill>
                <a:schemeClr val="bg1"/>
              </a:solidFill>
              <a:latin typeface="Articulat CF Light" pitchFamily="2" charset="77"/>
            </a:endParaRPr>
          </a:p>
        </p:txBody>
      </p:sp>
    </p:spTree>
    <p:extLst>
      <p:ext uri="{BB962C8B-B14F-4D97-AF65-F5344CB8AC3E}">
        <p14:creationId xmlns:p14="http://schemas.microsoft.com/office/powerpoint/2010/main" val="95105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1B3DF1-1289-473C-8EF1-B42F11E43985}"/>
              </a:ext>
            </a:extLst>
          </p:cNvPr>
          <p:cNvPicPr>
            <a:picLocks noChangeAspect="1"/>
          </p:cNvPicPr>
          <p:nvPr userDrawn="1"/>
        </p:nvPicPr>
        <p:blipFill>
          <a:blip r:embed="rId2"/>
          <a:stretch>
            <a:fillRect/>
          </a:stretch>
        </p:blipFill>
        <p:spPr>
          <a:xfrm>
            <a:off x="698346" y="519576"/>
            <a:ext cx="2083490" cy="1637768"/>
          </a:xfrm>
          <a:prstGeom prst="rect">
            <a:avLst/>
          </a:prstGeom>
        </p:spPr>
      </p:pic>
      <p:sp>
        <p:nvSpPr>
          <p:cNvPr id="8" name="TextBox 7">
            <a:extLst>
              <a:ext uri="{FF2B5EF4-FFF2-40B4-BE49-F238E27FC236}">
                <a16:creationId xmlns:a16="http://schemas.microsoft.com/office/drawing/2014/main" id="{8264BA4B-C21D-4D66-A377-E361D15CD7C1}"/>
              </a:ext>
            </a:extLst>
          </p:cNvPr>
          <p:cNvSpPr txBox="1"/>
          <p:nvPr userDrawn="1"/>
        </p:nvSpPr>
        <p:spPr>
          <a:xfrm>
            <a:off x="8983754" y="6119336"/>
            <a:ext cx="2903447" cy="738664"/>
          </a:xfrm>
          <a:prstGeom prst="rect">
            <a:avLst/>
          </a:prstGeom>
          <a:noFill/>
        </p:spPr>
        <p:txBody>
          <a:bodyPr wrap="square">
            <a:spAutoFit/>
          </a:bodyPr>
          <a:lstStyle/>
          <a:p>
            <a:pPr algn="r"/>
            <a:r>
              <a:rPr lang="en-US" sz="2400" b="1" dirty="0">
                <a:solidFill>
                  <a:schemeClr val="accent1"/>
                </a:solidFill>
                <a:latin typeface="Articulat CF" pitchFamily="2" charset="77"/>
              </a:rPr>
              <a:t>Demand Justice.    </a:t>
            </a:r>
            <a:fld id="{E5104203-810E-2C40-B12E-9097551256B4}" type="slidenum">
              <a:rPr lang="en-US" sz="1800" b="0" i="0" smtClean="0">
                <a:solidFill>
                  <a:schemeClr val="bg1"/>
                </a:solidFill>
                <a:latin typeface="Articulat CF Light" pitchFamily="2" charset="77"/>
              </a:rPr>
              <a:pPr algn="r"/>
              <a:t>‹#›</a:t>
            </a:fld>
            <a:endParaRPr lang="en-US" sz="1800" b="0" i="0" dirty="0">
              <a:solidFill>
                <a:schemeClr val="bg1"/>
              </a:solidFill>
              <a:latin typeface="Articulat CF Light" pitchFamily="2" charset="77"/>
            </a:endParaRPr>
          </a:p>
        </p:txBody>
      </p:sp>
      <p:sp>
        <p:nvSpPr>
          <p:cNvPr id="10" name="Title 1">
            <a:extLst>
              <a:ext uri="{FF2B5EF4-FFF2-40B4-BE49-F238E27FC236}">
                <a16:creationId xmlns:a16="http://schemas.microsoft.com/office/drawing/2014/main" id="{4D3E227D-1F0B-45FE-98D3-14421106B63D}"/>
              </a:ext>
            </a:extLst>
          </p:cNvPr>
          <p:cNvSpPr txBox="1">
            <a:spLocks/>
          </p:cNvSpPr>
          <p:nvPr userDrawn="1"/>
        </p:nvSpPr>
        <p:spPr>
          <a:xfrm>
            <a:off x="3425420" y="2855570"/>
            <a:ext cx="7560944" cy="14668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0" i="0" kern="1200">
                <a:solidFill>
                  <a:schemeClr val="bg2"/>
                </a:solidFill>
                <a:latin typeface="Articulat CF Medium" pitchFamily="2" charset="77"/>
                <a:ea typeface="+mj-ea"/>
                <a:cs typeface="+mj-cs"/>
              </a:defRPr>
            </a:lvl1pPr>
          </a:lstStyle>
          <a:p>
            <a:r>
              <a:rPr lang="en-US" dirty="0">
                <a:solidFill>
                  <a:schemeClr val="tx1"/>
                </a:solidFill>
              </a:rPr>
              <a:t>Click to edit Master title style</a:t>
            </a:r>
          </a:p>
        </p:txBody>
      </p:sp>
      <p:sp>
        <p:nvSpPr>
          <p:cNvPr id="11" name="Subtitle 2">
            <a:extLst>
              <a:ext uri="{FF2B5EF4-FFF2-40B4-BE49-F238E27FC236}">
                <a16:creationId xmlns:a16="http://schemas.microsoft.com/office/drawing/2014/main" id="{1B18D7DE-33D1-4725-B94D-8718A9BFE741}"/>
              </a:ext>
            </a:extLst>
          </p:cNvPr>
          <p:cNvSpPr>
            <a:spLocks noGrp="1"/>
          </p:cNvSpPr>
          <p:nvPr>
            <p:ph type="subTitle" idx="1"/>
          </p:nvPr>
        </p:nvSpPr>
        <p:spPr>
          <a:xfrm>
            <a:off x="3425420" y="4833836"/>
            <a:ext cx="7560943" cy="100827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a:extLst>
              <a:ext uri="{FF2B5EF4-FFF2-40B4-BE49-F238E27FC236}">
                <a16:creationId xmlns:a16="http://schemas.microsoft.com/office/drawing/2014/main" id="{79D20740-0837-487A-BA56-8CECD6B610F1}"/>
              </a:ext>
            </a:extLst>
          </p:cNvPr>
          <p:cNvCxnSpPr>
            <a:cxnSpLocks/>
          </p:cNvCxnSpPr>
          <p:nvPr userDrawn="1"/>
        </p:nvCxnSpPr>
        <p:spPr>
          <a:xfrm>
            <a:off x="3425420" y="4540053"/>
            <a:ext cx="756094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3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Fea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7517-8F70-3993-56A9-B0A0B018DB7D}"/>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98F208C-EC97-51BB-8554-CA764941932A}"/>
              </a:ext>
            </a:extLst>
          </p:cNvPr>
          <p:cNvSpPr>
            <a:spLocks noGrp="1"/>
          </p:cNvSpPr>
          <p:nvPr>
            <p:ph idx="1"/>
          </p:nvPr>
        </p:nvSpPr>
        <p:spPr>
          <a:xfrm>
            <a:off x="838200" y="1825626"/>
            <a:ext cx="9141069" cy="3951720"/>
          </a:xfrm>
        </p:spPr>
        <p:txBody>
          <a:bodyPr>
            <a:normAutofit/>
          </a:bodyPr>
          <a:lstStyle>
            <a:lvl1pPr marL="0" indent="0">
              <a:lnSpc>
                <a:spcPts val="3800"/>
              </a:lnSpc>
              <a:buNone/>
              <a:defRPr sz="3200"/>
            </a:lvl1pPr>
            <a:lvl2pPr>
              <a:lnSpc>
                <a:spcPts val="3000"/>
              </a:lnSpc>
              <a:defRPr/>
            </a:lvl2pPr>
            <a:lvl3pPr>
              <a:lnSpc>
                <a:spcPts val="3000"/>
              </a:lnSpc>
              <a:defRPr/>
            </a:lvl3pPr>
            <a:lvl4pPr>
              <a:lnSpc>
                <a:spcPts val="3000"/>
              </a:lnSpc>
              <a:defRPr/>
            </a:lvl4pPr>
            <a:lvl5pPr>
              <a:lnSpc>
                <a:spcPts val="3000"/>
              </a:lnSpc>
              <a:defRPr/>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E909660A-40C7-1FB9-A609-54FDD664C94E}"/>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7A485E-5E08-1852-6E92-4B10776AD3F7}"/>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12992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F51B-2A99-4612-BDAB-17BA46AAD36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5337532-2E33-8C9A-630B-ED0A9EE1A816}"/>
              </a:ext>
            </a:extLst>
          </p:cNvPr>
          <p:cNvSpPr>
            <a:spLocks noGrp="1"/>
          </p:cNvSpPr>
          <p:nvPr>
            <p:ph type="body" idx="1"/>
          </p:nvPr>
        </p:nvSpPr>
        <p:spPr>
          <a:xfrm>
            <a:off x="831850" y="4589464"/>
            <a:ext cx="10515600" cy="1160172"/>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TextBox 5">
            <a:extLst>
              <a:ext uri="{FF2B5EF4-FFF2-40B4-BE49-F238E27FC236}">
                <a16:creationId xmlns:a16="http://schemas.microsoft.com/office/drawing/2014/main" id="{256D8BC8-A255-B1E7-D062-A7B37D108AD6}"/>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16131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F51B-2A99-4612-BDAB-17BA46AAD36E}"/>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337532-2E33-8C9A-630B-ED0A9EE1A816}"/>
              </a:ext>
            </a:extLst>
          </p:cNvPr>
          <p:cNvSpPr>
            <a:spLocks noGrp="1"/>
          </p:cNvSpPr>
          <p:nvPr>
            <p:ph type="body" idx="1"/>
          </p:nvPr>
        </p:nvSpPr>
        <p:spPr>
          <a:xfrm>
            <a:off x="831850" y="4589464"/>
            <a:ext cx="10515600" cy="1160172"/>
          </a:xfrm>
        </p:spPr>
        <p:txBody>
          <a:bodyPr/>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TextBox 5">
            <a:extLst>
              <a:ext uri="{FF2B5EF4-FFF2-40B4-BE49-F238E27FC236}">
                <a16:creationId xmlns:a16="http://schemas.microsoft.com/office/drawing/2014/main" id="{2F111EF8-83EB-04E4-70DE-FE322E1B1F37}"/>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6196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71-8393-99AC-450E-2C0B72D46DAB}"/>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10FD84A0-7151-087A-4E49-073BAAFCD413}"/>
              </a:ext>
            </a:extLst>
          </p:cNvPr>
          <p:cNvSpPr>
            <a:spLocks noGrp="1"/>
          </p:cNvSpPr>
          <p:nvPr>
            <p:ph sz="half" idx="1"/>
          </p:nvPr>
        </p:nvSpPr>
        <p:spPr>
          <a:xfrm>
            <a:off x="838200" y="1825625"/>
            <a:ext cx="5181600" cy="3924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3ECD4-ECF7-4846-2DC9-25D0C73D8065}"/>
              </a:ext>
            </a:extLst>
          </p:cNvPr>
          <p:cNvSpPr>
            <a:spLocks noGrp="1"/>
          </p:cNvSpPr>
          <p:nvPr>
            <p:ph sz="half" idx="2"/>
          </p:nvPr>
        </p:nvSpPr>
        <p:spPr>
          <a:xfrm>
            <a:off x="6172200" y="1825625"/>
            <a:ext cx="5181600" cy="3924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E59E7EC-D3C9-4C21-31FA-9FD34185C452}"/>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E10F895-F237-C936-93D0-BD479D323DAF}"/>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81907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46B8-0065-CF0C-93CE-5F336FBFF62A}"/>
              </a:ext>
            </a:extLst>
          </p:cNvPr>
          <p:cNvSpPr>
            <a:spLocks noGrp="1"/>
          </p:cNvSpPr>
          <p:nvPr>
            <p:ph type="title"/>
          </p:nvPr>
        </p:nvSpPr>
        <p:spPr>
          <a:xfrm>
            <a:off x="839788" y="365125"/>
            <a:ext cx="10515600"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DA4C620E-702B-9719-E4D3-BD986152A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ED097-57B8-7A08-8807-F241837A0654}"/>
              </a:ext>
            </a:extLst>
          </p:cNvPr>
          <p:cNvSpPr>
            <a:spLocks noGrp="1"/>
          </p:cNvSpPr>
          <p:nvPr>
            <p:ph sz="half" idx="2"/>
          </p:nvPr>
        </p:nvSpPr>
        <p:spPr>
          <a:xfrm>
            <a:off x="839788" y="2505075"/>
            <a:ext cx="5157787" cy="3272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7E3A5-2303-8EB1-B171-1AF0F5050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06C6D-3491-B5A9-01CF-F5327071B523}"/>
              </a:ext>
            </a:extLst>
          </p:cNvPr>
          <p:cNvSpPr>
            <a:spLocks noGrp="1"/>
          </p:cNvSpPr>
          <p:nvPr>
            <p:ph sz="quarter" idx="4"/>
          </p:nvPr>
        </p:nvSpPr>
        <p:spPr>
          <a:xfrm>
            <a:off x="6172200" y="2505075"/>
            <a:ext cx="5183188" cy="3272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AF2C3524-8759-095B-4211-30544E4CEC14}"/>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EAAF888-3E71-AAAF-98AA-7D42D8710280}"/>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97519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71-8393-99AC-450E-2C0B72D46DAB}"/>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10FD84A0-7151-087A-4E49-073BAAFCD413}"/>
              </a:ext>
            </a:extLst>
          </p:cNvPr>
          <p:cNvSpPr>
            <a:spLocks noGrp="1"/>
          </p:cNvSpPr>
          <p:nvPr>
            <p:ph sz="half" idx="1"/>
          </p:nvPr>
        </p:nvSpPr>
        <p:spPr>
          <a:xfrm>
            <a:off x="838201" y="1825625"/>
            <a:ext cx="3346938" cy="3937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E59E7EC-D3C9-4C21-31FA-9FD34185C452}"/>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BA91FD07-3037-9491-1A01-6F747BA60299}"/>
              </a:ext>
            </a:extLst>
          </p:cNvPr>
          <p:cNvSpPr>
            <a:spLocks noGrp="1"/>
          </p:cNvSpPr>
          <p:nvPr>
            <p:ph sz="half" idx="10"/>
          </p:nvPr>
        </p:nvSpPr>
        <p:spPr>
          <a:xfrm>
            <a:off x="4422532" y="1831242"/>
            <a:ext cx="3346938" cy="3932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3B0DD23E-BEBF-02A5-DF7E-0B346B410662}"/>
              </a:ext>
            </a:extLst>
          </p:cNvPr>
          <p:cNvSpPr>
            <a:spLocks noGrp="1"/>
          </p:cNvSpPr>
          <p:nvPr>
            <p:ph sz="half" idx="11"/>
          </p:nvPr>
        </p:nvSpPr>
        <p:spPr>
          <a:xfrm>
            <a:off x="8006863" y="1825625"/>
            <a:ext cx="3346938" cy="393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B2F9505C-1F16-5248-743E-3FCFFFA17432}"/>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36024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Boroug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71-8393-99AC-450E-2C0B72D46DAB}"/>
              </a:ext>
            </a:extLst>
          </p:cNvPr>
          <p:cNvSpPr>
            <a:spLocks noGrp="1"/>
          </p:cNvSpPr>
          <p:nvPr>
            <p:ph type="title"/>
          </p:nvPr>
        </p:nvSpPr>
        <p:spPr/>
        <p:txBody>
          <a:bodyPr/>
          <a:lstStyle>
            <a:lvl1pPr>
              <a:defRPr b="1"/>
            </a:lvl1pPr>
          </a:lstStyle>
          <a:p>
            <a:r>
              <a:rPr lang="en-US" dirty="0"/>
              <a:t>Click to edit Master title style</a:t>
            </a:r>
          </a:p>
        </p:txBody>
      </p:sp>
      <p:cxnSp>
        <p:nvCxnSpPr>
          <p:cNvPr id="8" name="Straight Connector 7">
            <a:extLst>
              <a:ext uri="{FF2B5EF4-FFF2-40B4-BE49-F238E27FC236}">
                <a16:creationId xmlns:a16="http://schemas.microsoft.com/office/drawing/2014/main" id="{DE59E7EC-D3C9-4C21-31FA-9FD34185C452}"/>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53ABC833-5639-42D2-6D5B-C42DA36CF040}"/>
              </a:ext>
            </a:extLst>
          </p:cNvPr>
          <p:cNvSpPr>
            <a:spLocks noGrp="1"/>
          </p:cNvSpPr>
          <p:nvPr>
            <p:ph sz="half" idx="10"/>
          </p:nvPr>
        </p:nvSpPr>
        <p:spPr>
          <a:xfrm>
            <a:off x="5111857" y="4152899"/>
            <a:ext cx="1968285" cy="1660770"/>
          </a:xfrm>
        </p:spPr>
        <p:txBody>
          <a:bodyPr/>
          <a:lstStyle>
            <a:lvl1pPr marL="0" indent="0" algn="ctr">
              <a:buNone/>
              <a:defRPr b="1"/>
            </a:lvl1pPr>
          </a:lstStyle>
          <a:p>
            <a:r>
              <a:rPr lang="en-US" dirty="0"/>
              <a:t>Manhattan</a:t>
            </a:r>
          </a:p>
        </p:txBody>
      </p:sp>
      <p:sp>
        <p:nvSpPr>
          <p:cNvPr id="20" name="Content Placeholder 3">
            <a:extLst>
              <a:ext uri="{FF2B5EF4-FFF2-40B4-BE49-F238E27FC236}">
                <a16:creationId xmlns:a16="http://schemas.microsoft.com/office/drawing/2014/main" id="{0736F1E8-4DF4-CAAE-194D-A6CF2D8A9EA1}"/>
              </a:ext>
            </a:extLst>
          </p:cNvPr>
          <p:cNvSpPr>
            <a:spLocks noGrp="1"/>
          </p:cNvSpPr>
          <p:nvPr>
            <p:ph sz="half" idx="11"/>
          </p:nvPr>
        </p:nvSpPr>
        <p:spPr>
          <a:xfrm>
            <a:off x="838200" y="4152900"/>
            <a:ext cx="1968285" cy="1660768"/>
          </a:xfrm>
        </p:spPr>
        <p:txBody>
          <a:bodyPr/>
          <a:lstStyle>
            <a:lvl1pPr marL="0" indent="0" algn="ctr">
              <a:buNone/>
              <a:defRPr b="1"/>
            </a:lvl1pPr>
          </a:lstStyle>
          <a:p>
            <a:r>
              <a:rPr lang="en-US" dirty="0"/>
              <a:t>Bronx</a:t>
            </a:r>
          </a:p>
        </p:txBody>
      </p:sp>
      <p:sp>
        <p:nvSpPr>
          <p:cNvPr id="21" name="Content Placeholder 4">
            <a:extLst>
              <a:ext uri="{FF2B5EF4-FFF2-40B4-BE49-F238E27FC236}">
                <a16:creationId xmlns:a16="http://schemas.microsoft.com/office/drawing/2014/main" id="{5336542F-A874-994A-B966-6F6A211C01C7}"/>
              </a:ext>
            </a:extLst>
          </p:cNvPr>
          <p:cNvSpPr>
            <a:spLocks noGrp="1"/>
          </p:cNvSpPr>
          <p:nvPr>
            <p:ph sz="half" idx="12"/>
          </p:nvPr>
        </p:nvSpPr>
        <p:spPr>
          <a:xfrm>
            <a:off x="2975028" y="4152899"/>
            <a:ext cx="1968285" cy="1660768"/>
          </a:xfrm>
        </p:spPr>
        <p:txBody>
          <a:bodyPr/>
          <a:lstStyle>
            <a:lvl1pPr marL="0" indent="0" algn="ctr">
              <a:buNone/>
              <a:defRPr b="1"/>
            </a:lvl1pPr>
          </a:lstStyle>
          <a:p>
            <a:r>
              <a:rPr lang="en-US" dirty="0"/>
              <a:t>Brooklyn</a:t>
            </a:r>
          </a:p>
        </p:txBody>
      </p:sp>
      <p:sp>
        <p:nvSpPr>
          <p:cNvPr id="22" name="Content Placeholder 5">
            <a:extLst>
              <a:ext uri="{FF2B5EF4-FFF2-40B4-BE49-F238E27FC236}">
                <a16:creationId xmlns:a16="http://schemas.microsoft.com/office/drawing/2014/main" id="{46DE04FC-2462-B104-1A99-277AEB788671}"/>
              </a:ext>
            </a:extLst>
          </p:cNvPr>
          <p:cNvSpPr>
            <a:spLocks noGrp="1"/>
          </p:cNvSpPr>
          <p:nvPr>
            <p:ph sz="half" idx="13"/>
          </p:nvPr>
        </p:nvSpPr>
        <p:spPr>
          <a:xfrm>
            <a:off x="9385515" y="4152896"/>
            <a:ext cx="1968285" cy="1660771"/>
          </a:xfrm>
        </p:spPr>
        <p:txBody>
          <a:bodyPr/>
          <a:lstStyle>
            <a:lvl1pPr marL="0" indent="0" algn="ctr">
              <a:buNone/>
              <a:defRPr b="1"/>
            </a:lvl1pPr>
          </a:lstStyle>
          <a:p>
            <a:r>
              <a:rPr lang="en-US" dirty="0"/>
              <a:t>Staten Island</a:t>
            </a:r>
          </a:p>
        </p:txBody>
      </p:sp>
      <p:sp>
        <p:nvSpPr>
          <p:cNvPr id="23" name="Content Placeholder 6">
            <a:extLst>
              <a:ext uri="{FF2B5EF4-FFF2-40B4-BE49-F238E27FC236}">
                <a16:creationId xmlns:a16="http://schemas.microsoft.com/office/drawing/2014/main" id="{32C0FFF2-3E4F-9E56-DF2F-ED3D454D8CC3}"/>
              </a:ext>
            </a:extLst>
          </p:cNvPr>
          <p:cNvSpPr>
            <a:spLocks noGrp="1"/>
          </p:cNvSpPr>
          <p:nvPr>
            <p:ph sz="half" idx="14"/>
          </p:nvPr>
        </p:nvSpPr>
        <p:spPr>
          <a:xfrm>
            <a:off x="7248687" y="4152896"/>
            <a:ext cx="1968285" cy="1660770"/>
          </a:xfrm>
        </p:spPr>
        <p:txBody>
          <a:bodyPr/>
          <a:lstStyle>
            <a:lvl1pPr marL="0" indent="0" algn="ctr">
              <a:buNone/>
              <a:defRPr b="1"/>
            </a:lvl1pPr>
          </a:lstStyle>
          <a:p>
            <a:r>
              <a:rPr lang="en-US" dirty="0"/>
              <a:t>Queens</a:t>
            </a:r>
          </a:p>
        </p:txBody>
      </p:sp>
      <p:sp>
        <p:nvSpPr>
          <p:cNvPr id="5" name="TextBox 4">
            <a:extLst>
              <a:ext uri="{FF2B5EF4-FFF2-40B4-BE49-F238E27FC236}">
                <a16:creationId xmlns:a16="http://schemas.microsoft.com/office/drawing/2014/main" id="{26753777-730F-EBA3-05FB-85D0E566E244}"/>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9912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D0FBC-917E-B2FF-2554-EA3BC4AF60B2}"/>
              </a:ext>
            </a:extLst>
          </p:cNvPr>
          <p:cNvSpPr/>
          <p:nvPr userDrawn="1"/>
        </p:nvSpPr>
        <p:spPr>
          <a:xfrm>
            <a:off x="0" y="5953474"/>
            <a:ext cx="12192000" cy="90452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3ECA5C7-E29B-BF25-9D84-5090336EC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40EDE9-E2D4-72AA-6FD9-188302BCF581}"/>
              </a:ext>
            </a:extLst>
          </p:cNvPr>
          <p:cNvSpPr>
            <a:spLocks noGrp="1"/>
          </p:cNvSpPr>
          <p:nvPr>
            <p:ph type="body" idx="1"/>
          </p:nvPr>
        </p:nvSpPr>
        <p:spPr>
          <a:xfrm>
            <a:off x="838200" y="1825625"/>
            <a:ext cx="10515600" cy="39368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A black background with white text&#10;&#10;Description automatically generated">
            <a:extLst>
              <a:ext uri="{FF2B5EF4-FFF2-40B4-BE49-F238E27FC236}">
                <a16:creationId xmlns:a16="http://schemas.microsoft.com/office/drawing/2014/main" id="{D661D886-0824-CB78-1CDF-B44A72A94E6A}"/>
              </a:ext>
            </a:extLst>
          </p:cNvPr>
          <p:cNvPicPr>
            <a:picLocks noChangeAspect="1"/>
          </p:cNvPicPr>
          <p:nvPr userDrawn="1"/>
        </p:nvPicPr>
        <p:blipFill>
          <a:blip r:embed="rId18"/>
          <a:stretch>
            <a:fillRect/>
          </a:stretch>
        </p:blipFill>
        <p:spPr>
          <a:xfrm>
            <a:off x="360608" y="6099536"/>
            <a:ext cx="738248" cy="580315"/>
          </a:xfrm>
          <a:prstGeom prst="rect">
            <a:avLst/>
          </a:prstGeom>
        </p:spPr>
      </p:pic>
    </p:spTree>
    <p:extLst>
      <p:ext uri="{BB962C8B-B14F-4D97-AF65-F5344CB8AC3E}">
        <p14:creationId xmlns:p14="http://schemas.microsoft.com/office/powerpoint/2010/main" val="404901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6" r:id="rId5"/>
    <p:sldLayoutId id="2147483652" r:id="rId6"/>
    <p:sldLayoutId id="2147483653" r:id="rId7"/>
    <p:sldLayoutId id="2147483662" r:id="rId8"/>
    <p:sldLayoutId id="2147483663" r:id="rId9"/>
    <p:sldLayoutId id="2147483654" r:id="rId10"/>
    <p:sldLayoutId id="2147483657" r:id="rId11"/>
    <p:sldLayoutId id="2147483664" r:id="rId12"/>
    <p:sldLayoutId id="2147483659" r:id="rId13"/>
    <p:sldLayoutId id="2147483668" r:id="rId14"/>
    <p:sldLayoutId id="2147483656" r:id="rId15"/>
    <p:sldLayoutId id="2147483667" r:id="rId16"/>
  </p:sldLayoutIdLst>
  <p:txStyles>
    <p:titleStyle>
      <a:lvl1pPr algn="l" defTabSz="914400" rtl="0" eaLnBrk="1" latinLnBrk="0" hangingPunct="1">
        <a:lnSpc>
          <a:spcPct val="90000"/>
        </a:lnSpc>
        <a:spcBef>
          <a:spcPct val="0"/>
        </a:spcBef>
        <a:buNone/>
        <a:defRPr sz="3600" b="0" i="0" kern="1200">
          <a:solidFill>
            <a:schemeClr val="tx1"/>
          </a:solidFill>
          <a:latin typeface="Articulat CF Medium" pitchFamily="2" charset="77"/>
          <a:ea typeface="+mj-ea"/>
          <a:cs typeface="+mj-cs"/>
        </a:defRPr>
      </a:lvl1pPr>
    </p:titleStyle>
    <p:body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ericanimmigrationcouncil.org/fact-sheet/house-reconciliation-bill-immigration-border-securit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tracreports.org/immigration/quickfact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B2_D23802D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galservicesnyc.org/pro-bono-resources/immigration-resources/pro-bono-habeas-clinic/"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brandon.waterman@usdoj.gov"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envisionfreedom.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23_B464C00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4C15-2DA0-EB7B-5B65-7E077D03F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9385E-EE26-CC2A-3FA2-DC49E4758BE8}"/>
              </a:ext>
            </a:extLst>
          </p:cNvPr>
          <p:cNvSpPr>
            <a:spLocks noGrp="1"/>
          </p:cNvSpPr>
          <p:nvPr>
            <p:ph type="ctrTitle"/>
          </p:nvPr>
        </p:nvSpPr>
        <p:spPr>
          <a:xfrm>
            <a:off x="3664174" y="527539"/>
            <a:ext cx="7560944" cy="5082917"/>
          </a:xfrm>
        </p:spPr>
        <p:txBody>
          <a:bodyPr/>
          <a:lstStyle/>
          <a:p>
            <a:r>
              <a:rPr lang="en-US" b="1" dirty="0">
                <a:latin typeface="Articulat CF Medium"/>
              </a:rPr>
              <a:t>Habeas Corpus Clinic</a:t>
            </a:r>
            <a:br>
              <a:rPr lang="en-US" b="1" dirty="0">
                <a:latin typeface="Articulat CF Medium"/>
              </a:rPr>
            </a:br>
            <a:r>
              <a:rPr lang="en-US" sz="4000" b="1" dirty="0">
                <a:latin typeface="Articulat CF Medium"/>
              </a:rPr>
              <a:t>Preparing to Fight Against Immigration Detention </a:t>
            </a:r>
            <a:br>
              <a:rPr lang="en-US" b="1" dirty="0">
                <a:latin typeface="Articulat CF Medium"/>
              </a:rPr>
            </a:br>
            <a:endParaRPr lang="en-US" b="1" dirty="0">
              <a:latin typeface="Articulat CF Medium"/>
            </a:endParaRPr>
          </a:p>
        </p:txBody>
      </p:sp>
    </p:spTree>
    <p:extLst>
      <p:ext uri="{BB962C8B-B14F-4D97-AF65-F5344CB8AC3E}">
        <p14:creationId xmlns:p14="http://schemas.microsoft.com/office/powerpoint/2010/main" val="227878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A968-E3A9-FB21-DCC6-D953F3C5C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F4A22-FD07-2933-7A48-0A2DB235F274}"/>
              </a:ext>
            </a:extLst>
          </p:cNvPr>
          <p:cNvSpPr txBox="1">
            <a:spLocks/>
          </p:cNvSpPr>
          <p:nvPr/>
        </p:nvSpPr>
        <p:spPr>
          <a:xfrm>
            <a:off x="489198" y="730347"/>
            <a:ext cx="5791200" cy="1371600"/>
          </a:xfrm>
          <a:prstGeom prst="rect">
            <a:avLst/>
          </a:prstGeom>
        </p:spPr>
        <p:txBody>
          <a:bodyPr/>
          <a:lstStyle>
            <a:lvl1pPr algn="l" defTabSz="914400" rtl="0" eaLnBrk="1" latinLnBrk="0" hangingPunct="1">
              <a:lnSpc>
                <a:spcPct val="90000"/>
              </a:lnSpc>
              <a:spcBef>
                <a:spcPct val="0"/>
              </a:spcBef>
              <a:buNone/>
              <a:defRPr sz="3600" b="0" i="0" kern="1200">
                <a:solidFill>
                  <a:schemeClr val="tx1"/>
                </a:solidFill>
                <a:latin typeface="Articulat CF Medium" pitchFamily="2" charset="77"/>
                <a:ea typeface="+mj-ea"/>
                <a:cs typeface="+mj-cs"/>
              </a:defRPr>
            </a:lvl1pPr>
          </a:lstStyle>
          <a:p>
            <a:endParaRPr lang="en-US" b="1" dirty="0"/>
          </a:p>
        </p:txBody>
      </p:sp>
      <p:sp>
        <p:nvSpPr>
          <p:cNvPr id="3" name="Content Placeholder 2">
            <a:extLst>
              <a:ext uri="{FF2B5EF4-FFF2-40B4-BE49-F238E27FC236}">
                <a16:creationId xmlns:a16="http://schemas.microsoft.com/office/drawing/2014/main" id="{CCD58216-9F5B-C4A0-9354-A82C073C71D5}"/>
              </a:ext>
            </a:extLst>
          </p:cNvPr>
          <p:cNvSpPr txBox="1">
            <a:spLocks/>
          </p:cNvSpPr>
          <p:nvPr/>
        </p:nvSpPr>
        <p:spPr>
          <a:xfrm>
            <a:off x="5051027" y="1026181"/>
            <a:ext cx="6728452" cy="4855330"/>
          </a:xfrm>
          <a:prstGeom prst="rect">
            <a:avLst/>
          </a:prstGeom>
        </p:spPr>
        <p:txBody>
          <a:bodyPr lIns="91440" tIns="45720" rIns="91440" bIns="45720" anchor="t">
            <a:noAutofit/>
          </a:bodyPr>
          <a:lst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ct val="15000"/>
              </a:spcAft>
              <a:buNone/>
            </a:pPr>
            <a:r>
              <a:rPr lang="en-US" sz="1800" b="1" dirty="0">
                <a:latin typeface="+mn-lt"/>
              </a:rPr>
              <a:t>According to the Vera Institute, more people than ever before are in civil immigration detention – approximately more than 60,000 people across the US.  </a:t>
            </a:r>
            <a:r>
              <a:rPr lang="en-US" sz="1800" dirty="0">
                <a:latin typeface="+mn-lt"/>
              </a:rPr>
              <a:t>In the first 4.5 months of this administration, ICE detained people nearly 200,000 times. A </a:t>
            </a:r>
            <a:r>
              <a:rPr lang="en-US" sz="1800" b="1" dirty="0">
                <a:latin typeface="+mn-lt"/>
              </a:rPr>
              <a:t>46% </a:t>
            </a:r>
            <a:r>
              <a:rPr lang="en-US" sz="1800" dirty="0">
                <a:latin typeface="+mn-lt"/>
              </a:rPr>
              <a:t>increase from the past administration for the same time-period.  </a:t>
            </a:r>
          </a:p>
          <a:p>
            <a:pPr marL="0" lvl="0" indent="0">
              <a:lnSpc>
                <a:spcPct val="100000"/>
              </a:lnSpc>
              <a:spcAft>
                <a:spcPct val="15000"/>
              </a:spcAft>
              <a:buNone/>
            </a:pPr>
            <a:r>
              <a:rPr lang="en-US" sz="1800" b="1" dirty="0">
                <a:latin typeface="+mn-lt"/>
              </a:rPr>
              <a:t>Many of the facilities where individuals are detained are not even acknowledged on ICE’s own website. </a:t>
            </a:r>
            <a:r>
              <a:rPr lang="en-US" sz="1800" dirty="0">
                <a:latin typeface="+mn-lt"/>
              </a:rPr>
              <a:t>A Vera Institute report found that individuals were detained at 436 facilities, but ICE’s own website only acknowledges 163 facilities. </a:t>
            </a:r>
          </a:p>
          <a:p>
            <a:pPr marL="0" indent="0">
              <a:lnSpc>
                <a:spcPct val="100000"/>
              </a:lnSpc>
              <a:spcAft>
                <a:spcPct val="15000"/>
              </a:spcAft>
              <a:buNone/>
            </a:pPr>
            <a:r>
              <a:rPr lang="en-US" sz="1800" b="1" dirty="0">
                <a:latin typeface="+mn-lt"/>
              </a:rPr>
              <a:t>Conditions in detention are harsh and inhumane. </a:t>
            </a:r>
            <a:r>
              <a:rPr lang="en-US" sz="1800" dirty="0">
                <a:latin typeface="+mj-lt"/>
              </a:rPr>
              <a:t>Many detention centers have poor medical care, unsafe conditions, and barriers to communicating with counsel. </a:t>
            </a:r>
          </a:p>
          <a:p>
            <a:pPr marL="0" lvl="0" indent="0">
              <a:lnSpc>
                <a:spcPct val="100000"/>
              </a:lnSpc>
              <a:spcAft>
                <a:spcPct val="15000"/>
              </a:spcAft>
              <a:buNone/>
            </a:pPr>
            <a:r>
              <a:rPr lang="en-US" sz="1800" b="1" dirty="0">
                <a:latin typeface="+mn-lt"/>
              </a:rPr>
              <a:t>Targeting marginalized communities. </a:t>
            </a:r>
            <a:r>
              <a:rPr lang="en-US" sz="1800" dirty="0">
                <a:latin typeface="+mn-lt"/>
              </a:rPr>
              <a:t>People are being detained without regard to whether they have meritorious claims for relief.  Most of the time, those detained do not present a flight risk or a danger to the community. </a:t>
            </a:r>
            <a:endParaRPr lang="en-US" altLang="en-US" sz="1600" dirty="0">
              <a:latin typeface="+mn-lt"/>
            </a:endParaRPr>
          </a:p>
        </p:txBody>
      </p:sp>
      <p:sp>
        <p:nvSpPr>
          <p:cNvPr id="4" name="Slide Number Placeholder 5">
            <a:extLst>
              <a:ext uri="{FF2B5EF4-FFF2-40B4-BE49-F238E27FC236}">
                <a16:creationId xmlns:a16="http://schemas.microsoft.com/office/drawing/2014/main" id="{C1E6A337-10D2-D864-9DE8-A0CBB0E7E520}"/>
              </a:ext>
            </a:extLst>
          </p:cNvPr>
          <p:cNvSpPr txBox="1">
            <a:spLocks/>
          </p:cNvSpPr>
          <p:nvPr/>
        </p:nvSpPr>
        <p:spPr>
          <a:xfrm rot="16200000">
            <a:off x="8227377" y="5885497"/>
            <a:ext cx="13157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54A14E-2E85-B44C-B15E-AA51F5D6BF18}" type="slidenum">
              <a:rPr lang="en-US" smtClean="0"/>
              <a:pPr/>
              <a:t>10</a:t>
            </a:fld>
            <a:endParaRPr lang="en-US"/>
          </a:p>
        </p:txBody>
      </p:sp>
      <p:grpSp>
        <p:nvGrpSpPr>
          <p:cNvPr id="5" name="Group 4">
            <a:extLst>
              <a:ext uri="{FF2B5EF4-FFF2-40B4-BE49-F238E27FC236}">
                <a16:creationId xmlns:a16="http://schemas.microsoft.com/office/drawing/2014/main" id="{21771603-5D3A-C305-DD17-C1301EFFFAD5}"/>
              </a:ext>
            </a:extLst>
          </p:cNvPr>
          <p:cNvGrpSpPr/>
          <p:nvPr/>
        </p:nvGrpSpPr>
        <p:grpSpPr>
          <a:xfrm>
            <a:off x="412521" y="1024038"/>
            <a:ext cx="4359084" cy="3815859"/>
            <a:chOff x="0" y="0"/>
            <a:chExt cx="2974368" cy="3428999"/>
          </a:xfrm>
          <a:solidFill>
            <a:schemeClr val="accent1">
              <a:lumMod val="50000"/>
            </a:schemeClr>
          </a:solidFill>
        </p:grpSpPr>
        <p:sp>
          <p:nvSpPr>
            <p:cNvPr id="6" name="Rounded Rectangle 5">
              <a:extLst>
                <a:ext uri="{FF2B5EF4-FFF2-40B4-BE49-F238E27FC236}">
                  <a16:creationId xmlns:a16="http://schemas.microsoft.com/office/drawing/2014/main" id="{B3AC4F13-DA5A-3264-7120-2027D06B62E8}"/>
                </a:ext>
              </a:extLst>
            </p:cNvPr>
            <p:cNvSpPr/>
            <p:nvPr/>
          </p:nvSpPr>
          <p:spPr>
            <a:xfrm>
              <a:off x="0" y="0"/>
              <a:ext cx="2974368" cy="342899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0A1D7C66-E269-B046-6B3B-A32E1992227E}"/>
                </a:ext>
              </a:extLst>
            </p:cNvPr>
            <p:cNvSpPr txBox="1"/>
            <p:nvPr/>
          </p:nvSpPr>
          <p:spPr>
            <a:xfrm>
              <a:off x="145197" y="511348"/>
              <a:ext cx="2683974" cy="19037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95250" rIns="190500" bIns="95250" numCol="1" spcCol="1270" anchor="ctr" anchorCtr="0">
              <a:noAutofit/>
            </a:bodyPr>
            <a:lstStyle/>
            <a:p>
              <a:pPr algn="ctr" defTabSz="2222500">
                <a:lnSpc>
                  <a:spcPct val="90000"/>
                </a:lnSpc>
                <a:spcBef>
                  <a:spcPct val="0"/>
                </a:spcBef>
                <a:spcAft>
                  <a:spcPct val="35000"/>
                </a:spcAft>
              </a:pPr>
              <a:r>
                <a:rPr lang="en-US" sz="4400" dirty="0">
                  <a:latin typeface="Arial Narrow"/>
                </a:rPr>
                <a:t> </a:t>
              </a:r>
              <a:r>
                <a:rPr lang="en-US" sz="3600" dirty="0">
                  <a:latin typeface="Arial Narrow"/>
                </a:rPr>
                <a:t>UNPRECEDENTED RISE IN IMMIGRATION DETENTION</a:t>
              </a:r>
              <a:endParaRPr lang="en-US" sz="3600" kern="1200" dirty="0">
                <a:latin typeface="Arial Narrow"/>
              </a:endParaRPr>
            </a:p>
          </p:txBody>
        </p:sp>
      </p:grpSp>
    </p:spTree>
    <p:extLst>
      <p:ext uri="{BB962C8B-B14F-4D97-AF65-F5344CB8AC3E}">
        <p14:creationId xmlns:p14="http://schemas.microsoft.com/office/powerpoint/2010/main" val="82078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07A4-F390-447C-92E7-2CFF8607D168}"/>
              </a:ext>
            </a:extLst>
          </p:cNvPr>
          <p:cNvSpPr>
            <a:spLocks noGrp="1"/>
          </p:cNvSpPr>
          <p:nvPr>
            <p:ph type="title"/>
          </p:nvPr>
        </p:nvSpPr>
        <p:spPr>
          <a:noFill/>
          <a:ln>
            <a:solidFill>
              <a:schemeClr val="accent1"/>
            </a:solidFill>
          </a:ln>
        </p:spPr>
        <p:txBody>
          <a:bodyPr/>
          <a:lstStyle/>
          <a:p>
            <a:r>
              <a:rPr lang="en-US" dirty="0"/>
              <a:t>Massive Increase in Detention Resources </a:t>
            </a:r>
          </a:p>
        </p:txBody>
      </p:sp>
      <p:sp>
        <p:nvSpPr>
          <p:cNvPr id="3" name="Content Placeholder 2">
            <a:extLst>
              <a:ext uri="{FF2B5EF4-FFF2-40B4-BE49-F238E27FC236}">
                <a16:creationId xmlns:a16="http://schemas.microsoft.com/office/drawing/2014/main" id="{554A1939-0D38-4C2A-806D-2E575269FFC0}"/>
              </a:ext>
            </a:extLst>
          </p:cNvPr>
          <p:cNvSpPr>
            <a:spLocks noGrp="1"/>
          </p:cNvSpPr>
          <p:nvPr>
            <p:ph idx="1"/>
          </p:nvPr>
        </p:nvSpPr>
        <p:spPr>
          <a:xfrm>
            <a:off x="838200" y="1825626"/>
            <a:ext cx="10021711" cy="4168774"/>
          </a:xfrm>
        </p:spPr>
        <p:txBody>
          <a:bodyPr>
            <a:normAutofit fontScale="92500" lnSpcReduction="20000"/>
          </a:bodyPr>
          <a:lstStyle/>
          <a:p>
            <a:pPr>
              <a:lnSpc>
                <a:spcPct val="120000"/>
              </a:lnSpc>
            </a:pPr>
            <a:r>
              <a:rPr lang="en-US" sz="2800" b="1" dirty="0">
                <a:highlight>
                  <a:srgbClr val="FF0000"/>
                </a:highlight>
              </a:rPr>
              <a:t>$170B. </a:t>
            </a:r>
            <a:r>
              <a:rPr lang="en-US" sz="2800" dirty="0"/>
              <a:t>As of </a:t>
            </a:r>
            <a:r>
              <a:rPr lang="en-US" sz="2800" dirty="0">
                <a:hlinkClick r:id="rId2"/>
              </a:rPr>
              <a:t>July 2025</a:t>
            </a:r>
            <a:r>
              <a:rPr lang="en-US" sz="2800" dirty="0"/>
              <a:t>, </a:t>
            </a:r>
            <a:r>
              <a:rPr lang="en-US" sz="2800" b="1" dirty="0"/>
              <a:t>$170 billion </a:t>
            </a:r>
            <a:r>
              <a:rPr lang="en-US" sz="2800" dirty="0"/>
              <a:t>has been earmarked for immigration- and border enforcement-related funding, including </a:t>
            </a:r>
            <a:r>
              <a:rPr lang="en-US" sz="2800" b="1" dirty="0"/>
              <a:t>$45 billion </a:t>
            </a:r>
            <a:r>
              <a:rPr lang="en-US" sz="2800" dirty="0"/>
              <a:t>for building new immigration detention centers, including family detention facilities. </a:t>
            </a:r>
          </a:p>
          <a:p>
            <a:pPr>
              <a:lnSpc>
                <a:spcPct val="120000"/>
              </a:lnSpc>
            </a:pPr>
            <a:r>
              <a:rPr lang="en-US" sz="2800" b="1" dirty="0">
                <a:highlight>
                  <a:srgbClr val="FF0000"/>
                </a:highlight>
              </a:rPr>
              <a:t>116K. </a:t>
            </a:r>
            <a:r>
              <a:rPr lang="en-US" sz="2800" dirty="0"/>
              <a:t>The new budget is 62% larger budget than the </a:t>
            </a:r>
            <a:r>
              <a:rPr lang="en-US" sz="2800" b="1" dirty="0"/>
              <a:t>entire</a:t>
            </a:r>
            <a:r>
              <a:rPr lang="en-US" sz="2800" dirty="0"/>
              <a:t> federal prison system and could result in daily detention of at least 116,000 non-citizens.</a:t>
            </a:r>
          </a:p>
          <a:p>
            <a:pPr>
              <a:lnSpc>
                <a:spcPct val="120000"/>
              </a:lnSpc>
            </a:pPr>
            <a:r>
              <a:rPr lang="en-US" sz="2800" b="1" dirty="0">
                <a:highlight>
                  <a:srgbClr val="FF0000"/>
                </a:highlight>
              </a:rPr>
              <a:t>3x. </a:t>
            </a:r>
            <a:r>
              <a:rPr lang="en-US" sz="2800" b="1" dirty="0"/>
              <a:t>$29.9 billion </a:t>
            </a:r>
            <a:r>
              <a:rPr lang="en-US" sz="2800" dirty="0"/>
              <a:t>toward ICE’s enforcement and deportation operations, </a:t>
            </a:r>
            <a:r>
              <a:rPr lang="en-US" sz="2800" b="1" dirty="0"/>
              <a:t>increasing ICE’s annual budget three-fold.  </a:t>
            </a:r>
            <a:endParaRPr lang="en-US" sz="2800" dirty="0"/>
          </a:p>
          <a:p>
            <a:pPr>
              <a:lnSpc>
                <a:spcPct val="120000"/>
              </a:lnSpc>
            </a:pPr>
            <a:endParaRPr lang="en-US" dirty="0"/>
          </a:p>
        </p:txBody>
      </p:sp>
    </p:spTree>
    <p:extLst>
      <p:ext uri="{BB962C8B-B14F-4D97-AF65-F5344CB8AC3E}">
        <p14:creationId xmlns:p14="http://schemas.microsoft.com/office/powerpoint/2010/main" val="218903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5865-6094-4197-88C8-380180AB9230}"/>
              </a:ext>
            </a:extLst>
          </p:cNvPr>
          <p:cNvSpPr>
            <a:spLocks noGrp="1"/>
          </p:cNvSpPr>
          <p:nvPr>
            <p:ph type="title"/>
          </p:nvPr>
        </p:nvSpPr>
        <p:spPr>
          <a:xfrm>
            <a:off x="1502229" y="235131"/>
            <a:ext cx="9496697" cy="1123769"/>
          </a:xfrm>
          <a:noFill/>
        </p:spPr>
        <p:txBody>
          <a:bodyPr/>
          <a:lstStyle/>
          <a:p>
            <a:r>
              <a:rPr lang="en-US" dirty="0"/>
              <a:t>Who is Getting Detained? </a:t>
            </a:r>
          </a:p>
        </p:txBody>
      </p:sp>
      <p:sp>
        <p:nvSpPr>
          <p:cNvPr id="3" name="Content Placeholder 2">
            <a:extLst>
              <a:ext uri="{FF2B5EF4-FFF2-40B4-BE49-F238E27FC236}">
                <a16:creationId xmlns:a16="http://schemas.microsoft.com/office/drawing/2014/main" id="{35C3FD08-A95B-4C6D-9D8A-627011439B61}"/>
              </a:ext>
            </a:extLst>
          </p:cNvPr>
          <p:cNvSpPr>
            <a:spLocks noGrp="1"/>
          </p:cNvSpPr>
          <p:nvPr>
            <p:ph idx="1"/>
          </p:nvPr>
        </p:nvSpPr>
        <p:spPr>
          <a:xfrm>
            <a:off x="838200" y="1825626"/>
            <a:ext cx="9141069" cy="3114674"/>
          </a:xfrm>
        </p:spPr>
        <p:txBody>
          <a:bodyPr>
            <a:normAutofit fontScale="92500"/>
          </a:bodyPr>
          <a:lstStyle/>
          <a:p>
            <a:pPr marL="342900" indent="-342900">
              <a:buFont typeface="Wingdings" panose="05000000000000000000" pitchFamily="2" charset="2"/>
              <a:buChar char="§"/>
            </a:pPr>
            <a:r>
              <a:rPr lang="en-US" sz="2400" b="1" dirty="0"/>
              <a:t>41,589</a:t>
            </a:r>
            <a:r>
              <a:rPr lang="en-US" sz="2400" dirty="0"/>
              <a:t> out of </a:t>
            </a:r>
            <a:r>
              <a:rPr lang="en-US" sz="2400" b="1" dirty="0"/>
              <a:t>58,766</a:t>
            </a:r>
            <a:r>
              <a:rPr lang="en-US" sz="2400" dirty="0"/>
              <a:t>—or </a:t>
            </a:r>
            <a:r>
              <a:rPr lang="en-US" sz="2400" b="1" dirty="0"/>
              <a:t>70.8%</a:t>
            </a:r>
            <a:r>
              <a:rPr lang="en-US" sz="2400" dirty="0"/>
              <a:t> held in ICE detention have no criminal conviction according to data current as of </a:t>
            </a:r>
            <a:r>
              <a:rPr lang="en-US" sz="2400" b="1" dirty="0"/>
              <a:t>September 7, 2025</a:t>
            </a:r>
            <a:r>
              <a:rPr lang="en-US" sz="2400" dirty="0"/>
              <a:t>. </a:t>
            </a:r>
          </a:p>
          <a:p>
            <a:pPr marL="342900" indent="-342900">
              <a:buFont typeface="Wingdings" panose="05000000000000000000" pitchFamily="2" charset="2"/>
              <a:buChar char="§"/>
            </a:pPr>
            <a:r>
              <a:rPr lang="en-US" sz="2400" dirty="0"/>
              <a:t>Many of those with convictions committed only of minor offenses. </a:t>
            </a:r>
          </a:p>
          <a:p>
            <a:pPr marL="342900" indent="-342900">
              <a:buFont typeface="Wingdings" panose="05000000000000000000" pitchFamily="2" charset="2"/>
              <a:buChar char="§"/>
            </a:pPr>
            <a:r>
              <a:rPr lang="en-US" sz="2400" dirty="0"/>
              <a:t>ICE is arresting more people at immigration court in New York City than in any other city at immigration court. </a:t>
            </a:r>
          </a:p>
          <a:p>
            <a:pPr marL="342900" indent="-342900">
              <a:buFontTx/>
              <a:buChar char="-"/>
            </a:pPr>
            <a:endParaRPr lang="en-US" sz="2400" dirty="0"/>
          </a:p>
          <a:p>
            <a:endParaRPr lang="en-US" sz="2400" dirty="0"/>
          </a:p>
        </p:txBody>
      </p:sp>
    </p:spTree>
    <p:extLst>
      <p:ext uri="{BB962C8B-B14F-4D97-AF65-F5344CB8AC3E}">
        <p14:creationId xmlns:p14="http://schemas.microsoft.com/office/powerpoint/2010/main" val="153249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4281-659D-4AA4-9DD2-7F1AA58ECAFC}"/>
              </a:ext>
            </a:extLst>
          </p:cNvPr>
          <p:cNvSpPr>
            <a:spLocks noGrp="1"/>
          </p:cNvSpPr>
          <p:nvPr>
            <p:ph type="title"/>
          </p:nvPr>
        </p:nvSpPr>
        <p:spPr>
          <a:noFill/>
        </p:spPr>
        <p:txBody>
          <a:bodyPr/>
          <a:lstStyle/>
          <a:p>
            <a:r>
              <a:rPr lang="en-US"/>
              <a:t>Where are people held in immigration detention?	</a:t>
            </a:r>
            <a:endParaRPr lang="en-US" dirty="0"/>
          </a:p>
        </p:txBody>
      </p:sp>
      <p:sp>
        <p:nvSpPr>
          <p:cNvPr id="5" name="TextBox 4">
            <a:extLst>
              <a:ext uri="{FF2B5EF4-FFF2-40B4-BE49-F238E27FC236}">
                <a16:creationId xmlns:a16="http://schemas.microsoft.com/office/drawing/2014/main" id="{C120CDC8-9112-42C6-9BC4-F6C928BF4D68}"/>
              </a:ext>
            </a:extLst>
          </p:cNvPr>
          <p:cNvSpPr txBox="1"/>
          <p:nvPr/>
        </p:nvSpPr>
        <p:spPr>
          <a:xfrm flipH="1">
            <a:off x="1041399" y="1574800"/>
            <a:ext cx="9232898" cy="3170099"/>
          </a:xfrm>
          <a:prstGeom prst="rect">
            <a:avLst/>
          </a:prstGeom>
          <a:noFill/>
        </p:spPr>
        <p:txBody>
          <a:bodyPr wrap="square" rtlCol="0">
            <a:spAutoFit/>
          </a:bodyPr>
          <a:lstStyle/>
          <a:p>
            <a:endParaRPr lang="en-US" sz="2800" dirty="0">
              <a:hlinkClick r:id="rId2"/>
            </a:endParaRPr>
          </a:p>
          <a:p>
            <a:r>
              <a:rPr lang="en-US" sz="2800" dirty="0"/>
              <a:t>People apprehended locally may initially be held in New York City, </a:t>
            </a:r>
            <a:r>
              <a:rPr lang="en-US" sz="3200" dirty="0"/>
              <a:t>but</a:t>
            </a:r>
            <a:r>
              <a:rPr lang="en-US" sz="2800" dirty="0"/>
              <a:t> ICE is likely to transfer them elsewhere. </a:t>
            </a:r>
          </a:p>
          <a:p>
            <a:endParaRPr lang="en-US" sz="2800" dirty="0">
              <a:hlinkClick r:id="rId2"/>
            </a:endParaRPr>
          </a:p>
          <a:p>
            <a:r>
              <a:rPr lang="en-US" sz="2800" dirty="0">
                <a:hlinkClick r:id="rId2"/>
              </a:rPr>
              <a:t>According to TRAC</a:t>
            </a:r>
            <a:r>
              <a:rPr lang="en-US" sz="2800" dirty="0"/>
              <a:t>, Texas is the state with the most ICE detainees, followed by Louisiana, California, Georgia and Arizona. </a:t>
            </a:r>
            <a:endParaRPr lang="en-US" dirty="0"/>
          </a:p>
        </p:txBody>
      </p:sp>
    </p:spTree>
    <p:extLst>
      <p:ext uri="{BB962C8B-B14F-4D97-AF65-F5344CB8AC3E}">
        <p14:creationId xmlns:p14="http://schemas.microsoft.com/office/powerpoint/2010/main" val="285224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1B4F-AC89-4D7B-B0E1-4927501E7987}"/>
              </a:ext>
            </a:extLst>
          </p:cNvPr>
          <p:cNvSpPr>
            <a:spLocks noGrp="1"/>
          </p:cNvSpPr>
          <p:nvPr>
            <p:ph type="title"/>
          </p:nvPr>
        </p:nvSpPr>
        <p:spPr>
          <a:xfrm>
            <a:off x="939800" y="365125"/>
            <a:ext cx="10414000" cy="1171575"/>
          </a:xfrm>
          <a:noFill/>
        </p:spPr>
        <p:txBody>
          <a:bodyPr>
            <a:normAutofit/>
          </a:bodyPr>
          <a:lstStyle/>
          <a:p>
            <a:r>
              <a:rPr lang="en-US" dirty="0"/>
              <a:t>High risk indicators for detention	</a:t>
            </a:r>
          </a:p>
        </p:txBody>
      </p:sp>
      <p:sp>
        <p:nvSpPr>
          <p:cNvPr id="3" name="Content Placeholder 2">
            <a:extLst>
              <a:ext uri="{FF2B5EF4-FFF2-40B4-BE49-F238E27FC236}">
                <a16:creationId xmlns:a16="http://schemas.microsoft.com/office/drawing/2014/main" id="{FF764E72-6AA6-4807-AA59-5AD2EDD41422}"/>
              </a:ext>
            </a:extLst>
          </p:cNvPr>
          <p:cNvSpPr>
            <a:spLocks noGrp="1"/>
          </p:cNvSpPr>
          <p:nvPr>
            <p:ph idx="1"/>
          </p:nvPr>
        </p:nvSpPr>
        <p:spPr>
          <a:xfrm>
            <a:off x="924718" y="1536700"/>
            <a:ext cx="10072535" cy="4335896"/>
          </a:xfrm>
        </p:spPr>
        <p:txBody>
          <a:bodyPr vert="horz" lIns="91440" tIns="45720" rIns="91440" bIns="45720" rtlCol="0" anchor="t">
            <a:normAutofit fontScale="92500" lnSpcReduction="10000"/>
          </a:bodyPr>
          <a:lstStyle/>
          <a:p>
            <a:pPr marL="342900" indent="-342900">
              <a:lnSpc>
                <a:spcPct val="120000"/>
              </a:lnSpc>
              <a:buFont typeface="Wingdings" pitchFamily="2" charset="2"/>
              <a:buChar char="ü"/>
            </a:pPr>
            <a:r>
              <a:rPr lang="en-US" sz="2200" dirty="0">
                <a:latin typeface="+mn-lt"/>
              </a:rPr>
              <a:t>Scheduled ICE check-in or ISAP appointment</a:t>
            </a:r>
          </a:p>
          <a:p>
            <a:pPr marL="342900" indent="-342900">
              <a:lnSpc>
                <a:spcPct val="120000"/>
              </a:lnSpc>
              <a:buFont typeface="Wingdings" pitchFamily="2" charset="2"/>
              <a:buChar char="ü"/>
            </a:pPr>
            <a:r>
              <a:rPr lang="en-US" sz="2200" dirty="0">
                <a:latin typeface="+mn-lt"/>
              </a:rPr>
              <a:t>Biometrics appointments which are mandated as part of seeking a form of immigration relief </a:t>
            </a:r>
          </a:p>
          <a:p>
            <a:pPr marL="342900" indent="-342900" fontAlgn="base">
              <a:lnSpc>
                <a:spcPct val="120000"/>
              </a:lnSpc>
              <a:buFont typeface="Wingdings" pitchFamily="2" charset="2"/>
              <a:buChar char="ü"/>
            </a:pPr>
            <a:r>
              <a:rPr lang="en-US" sz="2200" dirty="0">
                <a:latin typeface="+mn-lt"/>
              </a:rPr>
              <a:t>In-person immigration court </a:t>
            </a:r>
          </a:p>
          <a:p>
            <a:pPr marL="342900" indent="-342900" fontAlgn="base">
              <a:lnSpc>
                <a:spcPct val="120000"/>
              </a:lnSpc>
              <a:buFont typeface="Wingdings" pitchFamily="2" charset="2"/>
              <a:buChar char="ü"/>
            </a:pPr>
            <a:r>
              <a:rPr lang="en-US" sz="2200" dirty="0">
                <a:latin typeface="+mn-lt"/>
              </a:rPr>
              <a:t>Affirmative case pending and receives a request to appear that seems irregular</a:t>
            </a:r>
          </a:p>
          <a:p>
            <a:pPr marL="342900" indent="-342900" fontAlgn="base">
              <a:lnSpc>
                <a:spcPct val="120000"/>
              </a:lnSpc>
              <a:buFont typeface="Wingdings" pitchFamily="2" charset="2"/>
              <a:buChar char="ü"/>
            </a:pPr>
            <a:r>
              <a:rPr lang="en-US" sz="2200" dirty="0">
                <a:latin typeface="+mn-lt"/>
              </a:rPr>
              <a:t>Final order of removal that has not been executed or is in reinstatement proceedings</a:t>
            </a:r>
          </a:p>
          <a:p>
            <a:pPr marL="342900" indent="-342900" fontAlgn="base">
              <a:lnSpc>
                <a:spcPct val="120000"/>
              </a:lnSpc>
              <a:buFont typeface="Wingdings" pitchFamily="2" charset="2"/>
              <a:buChar char="ü"/>
            </a:pPr>
            <a:r>
              <a:rPr lang="en-US" sz="2200" dirty="0">
                <a:latin typeface="+mn-lt"/>
              </a:rPr>
              <a:t>Denied relief, either in front of an agency, or in Immigration Court  </a:t>
            </a:r>
          </a:p>
          <a:p>
            <a:pPr marL="342900" indent="-342900">
              <a:lnSpc>
                <a:spcPct val="120000"/>
              </a:lnSpc>
              <a:buFont typeface="Wingdings" pitchFamily="2" charset="2"/>
              <a:buChar char="ü"/>
            </a:pPr>
            <a:r>
              <a:rPr lang="en-US" sz="2200" dirty="0">
                <a:latin typeface="+mn-lt"/>
              </a:rPr>
              <a:t>Arrested or interfaces with law enforcement officers of any kind</a:t>
            </a:r>
          </a:p>
          <a:p>
            <a:pPr fontAlgn="base">
              <a:lnSpc>
                <a:spcPct val="120000"/>
              </a:lnSpc>
            </a:pPr>
            <a:r>
              <a:rPr lang="en-US" sz="2200" b="1" dirty="0">
                <a:latin typeface="+mn-lt"/>
              </a:rPr>
              <a:t>Bottom line: Client are at risk of being detained at any in-person appointment where they will interact with any immigration or law enforcement officials</a:t>
            </a:r>
          </a:p>
        </p:txBody>
      </p:sp>
    </p:spTree>
    <p:extLst>
      <p:ext uri="{BB962C8B-B14F-4D97-AF65-F5344CB8AC3E}">
        <p14:creationId xmlns:p14="http://schemas.microsoft.com/office/powerpoint/2010/main" val="361030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2155-E147-498E-8271-531F990DACC1}"/>
              </a:ext>
            </a:extLst>
          </p:cNvPr>
          <p:cNvSpPr>
            <a:spLocks noGrp="1"/>
          </p:cNvSpPr>
          <p:nvPr>
            <p:ph type="title"/>
          </p:nvPr>
        </p:nvSpPr>
        <p:spPr>
          <a:noFill/>
        </p:spPr>
        <p:txBody>
          <a:bodyPr/>
          <a:lstStyle/>
          <a:p>
            <a:r>
              <a:rPr lang="en-US" dirty="0"/>
              <a:t>Particular Detention Harms </a:t>
            </a:r>
          </a:p>
        </p:txBody>
      </p:sp>
      <p:sp>
        <p:nvSpPr>
          <p:cNvPr id="3" name="Content Placeholder 2">
            <a:extLst>
              <a:ext uri="{FF2B5EF4-FFF2-40B4-BE49-F238E27FC236}">
                <a16:creationId xmlns:a16="http://schemas.microsoft.com/office/drawing/2014/main" id="{4966656B-0068-4353-9187-644097357990}"/>
              </a:ext>
            </a:extLst>
          </p:cNvPr>
          <p:cNvSpPr>
            <a:spLocks noGrp="1"/>
          </p:cNvSpPr>
          <p:nvPr>
            <p:ph idx="1"/>
          </p:nvPr>
        </p:nvSpPr>
        <p:spPr/>
        <p:txBody>
          <a:bodyPr>
            <a:noAutofit/>
          </a:bodyPr>
          <a:lstStyle/>
          <a:p>
            <a:pPr marL="0" indent="0" algn="l" rtl="0" eaLnBrk="1" latinLnBrk="0" hangingPunct="1">
              <a:lnSpc>
                <a:spcPts val="3800"/>
              </a:lnSpc>
              <a:spcBef>
                <a:spcPts val="1000"/>
              </a:spcBef>
              <a:buNone/>
            </a:pPr>
            <a:r>
              <a:rPr lang="en-US" sz="1800" b="1" dirty="0">
                <a:solidFill>
                  <a:srgbClr val="000000"/>
                </a:solidFill>
                <a:effectLst/>
              </a:rPr>
              <a:t>Abuse and Neglect.</a:t>
            </a:r>
            <a:r>
              <a:rPr lang="en-US" sz="1800" dirty="0">
                <a:solidFill>
                  <a:srgbClr val="000000"/>
                </a:solidFill>
                <a:effectLst/>
              </a:rPr>
              <a:t> Instances of physical abuse and medical neglect are frequently reported.</a:t>
            </a:r>
          </a:p>
          <a:p>
            <a:pPr marL="0" indent="0" algn="l" rtl="0" eaLnBrk="1" latinLnBrk="0" hangingPunct="1">
              <a:lnSpc>
                <a:spcPct val="100000"/>
              </a:lnSpc>
              <a:spcBef>
                <a:spcPts val="1000"/>
              </a:spcBef>
              <a:buNone/>
            </a:pPr>
            <a:r>
              <a:rPr lang="en-US" sz="1800" b="1" dirty="0">
                <a:solidFill>
                  <a:srgbClr val="000000"/>
                </a:solidFill>
                <a:effectLst/>
              </a:rPr>
              <a:t>LGBTQ Clients.</a:t>
            </a:r>
            <a:r>
              <a:rPr lang="en-US" sz="1800" dirty="0">
                <a:solidFill>
                  <a:srgbClr val="000000"/>
                </a:solidFill>
                <a:effectLst/>
              </a:rPr>
              <a:t> The majority of asylum seekers supported through our pro bono program identify as LGBTQ and are fleeing violence and harassment.</a:t>
            </a:r>
          </a:p>
          <a:p>
            <a:pPr marL="0" indent="0" algn="l" rtl="0" eaLnBrk="1" latinLnBrk="0" hangingPunct="1">
              <a:lnSpc>
                <a:spcPts val="3800"/>
              </a:lnSpc>
              <a:spcBef>
                <a:spcPts val="1000"/>
              </a:spcBef>
              <a:buNone/>
            </a:pPr>
            <a:r>
              <a:rPr lang="en-US" sz="1800" b="1" dirty="0">
                <a:solidFill>
                  <a:srgbClr val="000000"/>
                </a:solidFill>
                <a:effectLst/>
              </a:rPr>
              <a:t>Survivors of Violence.</a:t>
            </a:r>
            <a:r>
              <a:rPr lang="en-US" sz="1800" dirty="0">
                <a:solidFill>
                  <a:srgbClr val="000000"/>
                </a:solidFill>
                <a:effectLst/>
              </a:rPr>
              <a:t> Almost all LSNYC immigrant clients seek relief due to persecution or violence experienced either domestically or in their countries of origin.</a:t>
            </a:r>
          </a:p>
          <a:p>
            <a:pPr marL="0" indent="0" algn="l" rtl="0" eaLnBrk="1" latinLnBrk="0" hangingPunct="1">
              <a:lnSpc>
                <a:spcPct val="100000"/>
              </a:lnSpc>
              <a:spcBef>
                <a:spcPts val="1000"/>
              </a:spcBef>
              <a:buNone/>
            </a:pPr>
            <a:r>
              <a:rPr lang="en-US" sz="1800" b="1" dirty="0">
                <a:solidFill>
                  <a:srgbClr val="000000"/>
                </a:solidFill>
                <a:effectLst/>
              </a:rPr>
              <a:t>Mental Health Needs.</a:t>
            </a:r>
            <a:r>
              <a:rPr lang="en-US" sz="1800" dirty="0">
                <a:solidFill>
                  <a:srgbClr val="000000"/>
                </a:solidFill>
                <a:effectLst/>
              </a:rPr>
              <a:t> Experiences of persecution and violence often lead to anxiety, depression, and various other mental health issues.</a:t>
            </a:r>
            <a:endParaRPr lang="en-US" sz="1800" dirty="0"/>
          </a:p>
        </p:txBody>
      </p:sp>
    </p:spTree>
    <p:extLst>
      <p:ext uri="{BB962C8B-B14F-4D97-AF65-F5344CB8AC3E}">
        <p14:creationId xmlns:p14="http://schemas.microsoft.com/office/powerpoint/2010/main" val="148768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0EBE-E16B-41CB-B2EE-1E0782C5E80E}"/>
              </a:ext>
            </a:extLst>
          </p:cNvPr>
          <p:cNvSpPr>
            <a:spLocks noGrp="1"/>
          </p:cNvSpPr>
          <p:nvPr>
            <p:ph type="title"/>
          </p:nvPr>
        </p:nvSpPr>
        <p:spPr>
          <a:noFill/>
        </p:spPr>
        <p:txBody>
          <a:bodyPr/>
          <a:lstStyle/>
          <a:p>
            <a:r>
              <a:rPr lang="en-US" dirty="0"/>
              <a:t>Harms to LGBTQ Immigrants</a:t>
            </a:r>
          </a:p>
        </p:txBody>
      </p:sp>
      <p:sp>
        <p:nvSpPr>
          <p:cNvPr id="3" name="Content Placeholder 2">
            <a:extLst>
              <a:ext uri="{FF2B5EF4-FFF2-40B4-BE49-F238E27FC236}">
                <a16:creationId xmlns:a16="http://schemas.microsoft.com/office/drawing/2014/main" id="{0157FA4D-FC4E-4618-9A11-DD4CA3927E70}"/>
              </a:ext>
            </a:extLst>
          </p:cNvPr>
          <p:cNvSpPr>
            <a:spLocks noGrp="1"/>
          </p:cNvSpPr>
          <p:nvPr>
            <p:ph idx="1"/>
          </p:nvPr>
        </p:nvSpPr>
        <p:spPr>
          <a:xfrm>
            <a:off x="838200" y="1961093"/>
            <a:ext cx="10157178" cy="4123618"/>
          </a:xfrm>
        </p:spPr>
        <p:txBody>
          <a:bodyPr>
            <a:normAutofit/>
          </a:bodyPr>
          <a:lstStyle/>
          <a:p>
            <a:pPr>
              <a:lnSpc>
                <a:spcPct val="120000"/>
              </a:lnSpc>
            </a:pPr>
            <a:r>
              <a:rPr lang="en-US" sz="2000" b="1" dirty="0"/>
              <a:t>High risk of abuse:</a:t>
            </a:r>
            <a:r>
              <a:rPr lang="en-US" sz="2000" dirty="0"/>
              <a:t> LGBTQ people, especially transgender women, face higher rates of harassment, assault, and discrimination in detention.</a:t>
            </a:r>
          </a:p>
          <a:p>
            <a:pPr>
              <a:lnSpc>
                <a:spcPct val="120000"/>
              </a:lnSpc>
            </a:pPr>
            <a:r>
              <a:rPr lang="en-US" sz="2000" b="1" dirty="0"/>
              <a:t>Unsafe housing:</a:t>
            </a:r>
            <a:r>
              <a:rPr lang="en-US" sz="2000" dirty="0"/>
              <a:t> Transgender people are often placed in facilities that do not match their gender identity, making them more vulnerable to violence.</a:t>
            </a:r>
          </a:p>
          <a:p>
            <a:pPr>
              <a:lnSpc>
                <a:spcPct val="120000"/>
              </a:lnSpc>
            </a:pPr>
            <a:r>
              <a:rPr lang="en-US" sz="2000" b="1" dirty="0"/>
              <a:t>Medical neglect:</a:t>
            </a:r>
            <a:r>
              <a:rPr lang="en-US" sz="2000" dirty="0"/>
              <a:t> Access to gender-affirming care, HIV treatment, and other critical health services is often denied or delayed.</a:t>
            </a:r>
          </a:p>
          <a:p>
            <a:pPr>
              <a:lnSpc>
                <a:spcPct val="120000"/>
              </a:lnSpc>
            </a:pPr>
            <a:r>
              <a:rPr lang="en-US" sz="2000" b="1" dirty="0"/>
              <a:t>Isolation as “protection”:</a:t>
            </a:r>
            <a:r>
              <a:rPr lang="en-US" sz="2000" dirty="0"/>
              <a:t> LGBTQ detainees are sometimes placed in solitary confinement for “safety,” but this causes serious mental health harm.</a:t>
            </a:r>
          </a:p>
        </p:txBody>
      </p:sp>
    </p:spTree>
    <p:extLst>
      <p:ext uri="{BB962C8B-B14F-4D97-AF65-F5344CB8AC3E}">
        <p14:creationId xmlns:p14="http://schemas.microsoft.com/office/powerpoint/2010/main" val="236911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4BD2-9918-4613-BE9E-1087FFBC467C}"/>
              </a:ext>
            </a:extLst>
          </p:cNvPr>
          <p:cNvSpPr>
            <a:spLocks noGrp="1"/>
          </p:cNvSpPr>
          <p:nvPr>
            <p:ph type="title"/>
          </p:nvPr>
        </p:nvSpPr>
        <p:spPr>
          <a:noFill/>
        </p:spPr>
        <p:txBody>
          <a:bodyPr/>
          <a:lstStyle/>
          <a:p>
            <a:r>
              <a:rPr lang="en-US" dirty="0"/>
              <a:t>Harms to People with Mental Health Conditions</a:t>
            </a:r>
          </a:p>
        </p:txBody>
      </p:sp>
      <p:sp>
        <p:nvSpPr>
          <p:cNvPr id="3" name="Content Placeholder 2">
            <a:extLst>
              <a:ext uri="{FF2B5EF4-FFF2-40B4-BE49-F238E27FC236}">
                <a16:creationId xmlns:a16="http://schemas.microsoft.com/office/drawing/2014/main" id="{E6F88C5D-F928-4775-946C-5F27611627AB}"/>
              </a:ext>
            </a:extLst>
          </p:cNvPr>
          <p:cNvSpPr>
            <a:spLocks noGrp="1"/>
          </p:cNvSpPr>
          <p:nvPr>
            <p:ph idx="1"/>
          </p:nvPr>
        </p:nvSpPr>
        <p:spPr>
          <a:xfrm>
            <a:off x="838200" y="1825626"/>
            <a:ext cx="10315222" cy="4067174"/>
          </a:xfrm>
        </p:spPr>
        <p:txBody>
          <a:bodyPr>
            <a:normAutofit fontScale="92500" lnSpcReduction="20000"/>
          </a:bodyPr>
          <a:lstStyle/>
          <a:p>
            <a:pPr>
              <a:lnSpc>
                <a:spcPct val="120000"/>
              </a:lnSpc>
            </a:pPr>
            <a:r>
              <a:rPr lang="en-US" sz="2600" b="1" dirty="0"/>
              <a:t>Unsafe environments:</a:t>
            </a:r>
            <a:r>
              <a:rPr lang="en-US" sz="2600" dirty="0"/>
              <a:t> Jails and detention centers are stressful, noisy, and isolating.</a:t>
            </a:r>
          </a:p>
          <a:p>
            <a:pPr>
              <a:lnSpc>
                <a:spcPct val="120000"/>
              </a:lnSpc>
            </a:pPr>
            <a:r>
              <a:rPr lang="en-US" sz="2600" b="1" dirty="0"/>
              <a:t>Lack of treatment:</a:t>
            </a:r>
            <a:r>
              <a:rPr lang="en-US" sz="2600" dirty="0"/>
              <a:t> Many detention centers fail to provide proper health care. Medications are delayed or denied, and therapy is limited.</a:t>
            </a:r>
          </a:p>
          <a:p>
            <a:pPr>
              <a:lnSpc>
                <a:spcPct val="120000"/>
              </a:lnSpc>
            </a:pPr>
            <a:r>
              <a:rPr lang="en-US" sz="2600" b="1" dirty="0"/>
              <a:t>Increased risk of harm:</a:t>
            </a:r>
            <a:r>
              <a:rPr lang="en-US" sz="2600" dirty="0"/>
              <a:t> People with mental illness are more likely to be punished for behavior linked to their condition, such as isolation or self-harm.</a:t>
            </a:r>
          </a:p>
          <a:p>
            <a:pPr>
              <a:lnSpc>
                <a:spcPct val="120000"/>
              </a:lnSpc>
            </a:pPr>
            <a:r>
              <a:rPr lang="en-US" sz="2600" b="1" dirty="0"/>
              <a:t>Legal barriers:</a:t>
            </a:r>
            <a:r>
              <a:rPr lang="en-US" sz="2600" dirty="0"/>
              <a:t> It can be harder for people with mental illness to understand their rights, to advocate for themselves or to communicate effectively with their advocates. </a:t>
            </a:r>
          </a:p>
          <a:p>
            <a:pPr>
              <a:lnSpc>
                <a:spcPct val="120000"/>
              </a:lnSpc>
            </a:pPr>
            <a:endParaRPr lang="en-US" dirty="0"/>
          </a:p>
        </p:txBody>
      </p:sp>
    </p:spTree>
    <p:extLst>
      <p:ext uri="{BB962C8B-B14F-4D97-AF65-F5344CB8AC3E}">
        <p14:creationId xmlns:p14="http://schemas.microsoft.com/office/powerpoint/2010/main" val="47865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CA9BB6-B597-850F-E0C3-F12BB51ACECB}"/>
              </a:ext>
            </a:extLst>
          </p:cNvPr>
          <p:cNvSpPr txBox="1"/>
          <p:nvPr/>
        </p:nvSpPr>
        <p:spPr>
          <a:xfrm>
            <a:off x="662048" y="2103405"/>
            <a:ext cx="10762013" cy="3662541"/>
          </a:xfrm>
          <a:prstGeom prst="rect">
            <a:avLst/>
          </a:prstGeom>
          <a:noFill/>
        </p:spPr>
        <p:txBody>
          <a:bodyPr wrap="square">
            <a:spAutoFit/>
          </a:bodyPr>
          <a:lstStyle/>
          <a:p>
            <a:r>
              <a:rPr lang="en-US" altLang="en-US" sz="5400" b="1" dirty="0">
                <a:solidFill>
                  <a:schemeClr val="accent1">
                    <a:lumMod val="50000"/>
                  </a:schemeClr>
                </a:solidFill>
                <a:ea typeface="+mj-ea"/>
              </a:rPr>
              <a:t>PART II: </a:t>
            </a:r>
          </a:p>
          <a:p>
            <a:r>
              <a:rPr lang="en-US" sz="5400" b="1" dirty="0"/>
              <a:t>Habeas Corpus Overview</a:t>
            </a:r>
          </a:p>
          <a:p>
            <a:br>
              <a:rPr lang="en-US" altLang="en-US" sz="5400" b="1" dirty="0">
                <a:ea typeface="+mj-ea"/>
              </a:rPr>
            </a:br>
            <a:r>
              <a:rPr lang="en-US" sz="5400" b="1" dirty="0"/>
              <a:t>	</a:t>
            </a:r>
            <a:br>
              <a:rPr lang="en-US" sz="1600" dirty="0"/>
            </a:br>
            <a:r>
              <a:rPr lang="en-US" sz="1600" dirty="0"/>
              <a:t> </a:t>
            </a:r>
            <a:endParaRPr lang="en-US" dirty="0"/>
          </a:p>
        </p:txBody>
      </p:sp>
    </p:spTree>
    <p:extLst>
      <p:ext uri="{BB962C8B-B14F-4D97-AF65-F5344CB8AC3E}">
        <p14:creationId xmlns:p14="http://schemas.microsoft.com/office/powerpoint/2010/main" val="370802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347938-6E12-C445-2720-3D75E1FA0020}"/>
              </a:ext>
            </a:extLst>
          </p:cNvPr>
          <p:cNvSpPr>
            <a:spLocks noGrp="1"/>
          </p:cNvSpPr>
          <p:nvPr>
            <p:ph type="title"/>
          </p:nvPr>
        </p:nvSpPr>
        <p:spPr>
          <a:xfrm>
            <a:off x="838200" y="365125"/>
            <a:ext cx="10515600" cy="1325563"/>
          </a:xfrm>
        </p:spPr>
        <p:txBody>
          <a:bodyPr/>
          <a:lstStyle/>
          <a:p>
            <a:r>
              <a:rPr lang="en-US" dirty="0">
                <a:latin typeface="Inter" panose="02000503000000020004" pitchFamily="2" charset="0"/>
                <a:ea typeface="Inter" panose="02000503000000020004" pitchFamily="2" charset="0"/>
              </a:rPr>
              <a:t>What is Habeas Corpus? </a:t>
            </a:r>
            <a:br>
              <a:rPr lang="en-US" dirty="0">
                <a:latin typeface="Inter" panose="02000503000000020004" pitchFamily="2" charset="0"/>
                <a:ea typeface="Inter" panose="02000503000000020004" pitchFamily="2" charset="0"/>
              </a:rPr>
            </a:br>
            <a:endParaRPr lang="en-US" dirty="0"/>
          </a:p>
        </p:txBody>
      </p:sp>
      <p:sp>
        <p:nvSpPr>
          <p:cNvPr id="3" name="Rectangle 2">
            <a:extLst>
              <a:ext uri="{FF2B5EF4-FFF2-40B4-BE49-F238E27FC236}">
                <a16:creationId xmlns:a16="http://schemas.microsoft.com/office/drawing/2014/main" id="{D5C84B52-B8B9-4F14-A66E-349D26A1D85E}"/>
              </a:ext>
            </a:extLst>
          </p:cNvPr>
          <p:cNvSpPr/>
          <p:nvPr/>
        </p:nvSpPr>
        <p:spPr>
          <a:xfrm>
            <a:off x="838200" y="1690688"/>
            <a:ext cx="9141069" cy="3951720"/>
          </a:xfrm>
          <a:prstGeom prst="rect">
            <a:avLst/>
          </a:prstGeom>
        </p:spPr>
        <p:txBody>
          <a:bodyPr vert="horz" lIns="91440" tIns="45720" rIns="91440" bIns="45720" rtlCol="0">
            <a:noAutofit/>
          </a:bodyPr>
          <a:lstStyle/>
          <a:p>
            <a:pPr>
              <a:lnSpc>
                <a:spcPts val="3800"/>
              </a:lnSpc>
              <a:spcBef>
                <a:spcPts val="1000"/>
              </a:spcBef>
            </a:pPr>
            <a:r>
              <a:rPr lang="en-US" sz="2000" b="1" dirty="0">
                <a:latin typeface="Inter" panose="02000503000000020004" pitchFamily="2" charset="0"/>
                <a:ea typeface="Inter" panose="02000503000000020004" pitchFamily="2" charset="0"/>
              </a:rPr>
              <a:t>Common Law &amp; Statute. </a:t>
            </a:r>
            <a:r>
              <a:rPr lang="en-US" sz="2000" b="0" i="0" kern="1200" dirty="0">
                <a:latin typeface="Inter" panose="02000503000000020004" pitchFamily="2" charset="0"/>
                <a:ea typeface="Inter" panose="02000503000000020004" pitchFamily="2" charset="0"/>
                <a:cs typeface="+mn-cs"/>
              </a:rPr>
              <a:t>Habeas corpus is a common-law writ, codified </a:t>
            </a:r>
            <a:r>
              <a:rPr lang="en-US" sz="2000" dirty="0">
                <a:latin typeface="Inter" panose="02000503000000020004" pitchFamily="2" charset="0"/>
                <a:ea typeface="Inter" panose="02000503000000020004" pitchFamily="2" charset="0"/>
              </a:rPr>
              <a:t>at 28 U.S.C. § 2241(c)(3), that </a:t>
            </a:r>
            <a:r>
              <a:rPr lang="en-US" sz="2000" b="0" i="0" kern="1200" dirty="0">
                <a:latin typeface="Inter" panose="02000503000000020004" pitchFamily="2" charset="0"/>
                <a:ea typeface="Inter" panose="02000503000000020004" pitchFamily="2" charset="0"/>
                <a:cs typeface="+mn-cs"/>
              </a:rPr>
              <a:t>authorizes a federal district court to order the release of a person “in custody in violation of the Constitution or laws or treaties of the United States."</a:t>
            </a:r>
          </a:p>
          <a:p>
            <a:pPr>
              <a:lnSpc>
                <a:spcPts val="3800"/>
              </a:lnSpc>
              <a:spcBef>
                <a:spcPts val="1000"/>
              </a:spcBef>
            </a:pPr>
            <a:r>
              <a:rPr lang="en-US" sz="2000" b="1" i="0" kern="1200" dirty="0">
                <a:latin typeface="Inter" panose="02000503000000020004" pitchFamily="2" charset="0"/>
                <a:ea typeface="Inter" panose="02000503000000020004" pitchFamily="2" charset="0"/>
                <a:cs typeface="+mn-cs"/>
              </a:rPr>
              <a:t>Constitution. </a:t>
            </a:r>
            <a:r>
              <a:rPr lang="en-US" sz="2000" b="0" i="0" kern="1200" dirty="0">
                <a:latin typeface="Inter" panose="02000503000000020004" pitchFamily="2" charset="0"/>
                <a:ea typeface="Inter" panose="02000503000000020004" pitchFamily="2" charset="0"/>
                <a:cs typeface="+mn-cs"/>
              </a:rPr>
              <a:t>It is enshrined in the U.S. Constitution Suspension Clause (Article I, Section 9, Clause 2): “[t]he Privilege of the Writ of Habeas Corpus shall not be suspended, unless when in Cases of Rebellion or Invasion the public Safety may require it”</a:t>
            </a:r>
          </a:p>
          <a:p>
            <a:pPr>
              <a:lnSpc>
                <a:spcPts val="3800"/>
              </a:lnSpc>
              <a:spcBef>
                <a:spcPts val="1000"/>
              </a:spcBef>
            </a:pPr>
            <a:r>
              <a:rPr lang="en-US" sz="2400" dirty="0">
                <a:latin typeface="Inter" panose="02000503000000020004" pitchFamily="2" charset="0"/>
                <a:ea typeface="Inter" panose="02000503000000020004" pitchFamily="2" charset="0"/>
              </a:rPr>
              <a:t>Codified at </a:t>
            </a:r>
            <a:endParaRPr lang="en-US" sz="2400" b="0" i="0" kern="1200" dirty="0">
              <a:latin typeface="Inter" panose="02000503000000020004" pitchFamily="2" charset="0"/>
              <a:ea typeface="Inter" panose="02000503000000020004" pitchFamily="2" charset="0"/>
              <a:cs typeface="+mn-cs"/>
            </a:endParaRPr>
          </a:p>
        </p:txBody>
      </p:sp>
    </p:spTree>
    <p:extLst>
      <p:ext uri="{BB962C8B-B14F-4D97-AF65-F5344CB8AC3E}">
        <p14:creationId xmlns:p14="http://schemas.microsoft.com/office/powerpoint/2010/main" val="303155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F71F626A-3761-140B-7419-E4D4FADB6052}"/>
              </a:ext>
            </a:extLst>
          </p:cNvPr>
          <p:cNvSpPr txBox="1">
            <a:spLocks noChangeArrowheads="1"/>
          </p:cNvSpPr>
          <p:nvPr/>
        </p:nvSpPr>
        <p:spPr>
          <a:xfrm>
            <a:off x="777834" y="2022682"/>
            <a:ext cx="8912432" cy="1706170"/>
          </a:xfrm>
          <a:prstGeom prst="rect">
            <a:avLst/>
          </a:prstGeom>
        </p:spPr>
        <p:txBody>
          <a:bodyPr>
            <a:normAutofit fontScale="97500"/>
          </a:bodyPr>
          <a:lstStyle>
            <a:lvl1pPr algn="l" defTabSz="914400" rtl="0" eaLnBrk="1" latinLnBrk="0" hangingPunct="1">
              <a:lnSpc>
                <a:spcPct val="90000"/>
              </a:lnSpc>
              <a:spcBef>
                <a:spcPct val="0"/>
              </a:spcBef>
              <a:buNone/>
              <a:defRPr sz="3600" b="0" i="0" kern="1200">
                <a:solidFill>
                  <a:schemeClr val="tx1"/>
                </a:solidFill>
                <a:latin typeface="Articulat CF Medium" pitchFamily="2" charset="77"/>
                <a:ea typeface="+mj-ea"/>
                <a:cs typeface="+mj-cs"/>
              </a:defRPr>
            </a:lvl1pPr>
          </a:lstStyle>
          <a:p>
            <a:pPr>
              <a:defRPr/>
            </a:pPr>
            <a:r>
              <a:rPr lang="en-US" altLang="en-US" sz="4800" b="1" dirty="0">
                <a:solidFill>
                  <a:schemeClr val="accent1">
                    <a:lumMod val="50000"/>
                  </a:schemeClr>
                </a:solidFill>
              </a:rPr>
              <a:t>Introduction: </a:t>
            </a:r>
          </a:p>
          <a:p>
            <a:pPr>
              <a:defRPr/>
            </a:pPr>
            <a:r>
              <a:rPr lang="en-US" altLang="en-US" sz="4800" b="1" dirty="0"/>
              <a:t>Legal Services NYC &amp; Our Clients</a:t>
            </a:r>
          </a:p>
        </p:txBody>
      </p:sp>
    </p:spTree>
    <p:extLst>
      <p:ext uri="{BB962C8B-B14F-4D97-AF65-F5344CB8AC3E}">
        <p14:creationId xmlns:p14="http://schemas.microsoft.com/office/powerpoint/2010/main" val="137730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867C-1A45-0DA9-BEFE-26FED09D7D40}"/>
              </a:ext>
            </a:extLst>
          </p:cNvPr>
          <p:cNvSpPr>
            <a:spLocks noGrp="1"/>
          </p:cNvSpPr>
          <p:nvPr>
            <p:ph type="title"/>
          </p:nvPr>
        </p:nvSpPr>
        <p:spPr/>
        <p:txBody>
          <a:bodyPr/>
          <a:lstStyle/>
          <a:p>
            <a:r>
              <a:rPr lang="en-US" dirty="0"/>
              <a:t>Core Principles of Habeas</a:t>
            </a:r>
            <a:br>
              <a:rPr lang="en-US" dirty="0"/>
            </a:br>
            <a:endParaRPr lang="en-US" dirty="0"/>
          </a:p>
        </p:txBody>
      </p:sp>
      <p:sp>
        <p:nvSpPr>
          <p:cNvPr id="3" name="Content Placeholder 2">
            <a:extLst>
              <a:ext uri="{FF2B5EF4-FFF2-40B4-BE49-F238E27FC236}">
                <a16:creationId xmlns:a16="http://schemas.microsoft.com/office/drawing/2014/main" id="{B3129463-7B5B-72BA-A5A0-BC969EDF6292}"/>
              </a:ext>
            </a:extLst>
          </p:cNvPr>
          <p:cNvSpPr>
            <a:spLocks noGrp="1"/>
          </p:cNvSpPr>
          <p:nvPr>
            <p:ph idx="1"/>
          </p:nvPr>
        </p:nvSpPr>
        <p:spPr/>
        <p:txBody>
          <a:bodyPr>
            <a:normAutofit/>
          </a:bodyPr>
          <a:lstStyle/>
          <a:p>
            <a:r>
              <a:rPr lang="en-US" sz="2800" b="1" dirty="0"/>
              <a:t>Purpose:</a:t>
            </a:r>
            <a:r>
              <a:rPr lang="en-US" sz="2800" dirty="0"/>
              <a:t> To challenge the lawfulness of detention and, if unlawful, secure the person’s release.</a:t>
            </a:r>
          </a:p>
          <a:p>
            <a:endParaRPr lang="en-US" sz="2800" dirty="0"/>
          </a:p>
          <a:p>
            <a:r>
              <a:rPr lang="en-US" sz="2800" b="1" dirty="0"/>
              <a:t>Primary Goal: </a:t>
            </a:r>
            <a:r>
              <a:rPr lang="en-US" sz="2800" dirty="0"/>
              <a:t>Immediate release from detention if the government cannot legally justify continued custody.</a:t>
            </a:r>
          </a:p>
          <a:p>
            <a:endParaRPr lang="en-US" dirty="0"/>
          </a:p>
        </p:txBody>
      </p:sp>
    </p:spTree>
    <p:extLst>
      <p:ext uri="{BB962C8B-B14F-4D97-AF65-F5344CB8AC3E}">
        <p14:creationId xmlns:p14="http://schemas.microsoft.com/office/powerpoint/2010/main" val="88043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4EDB-5BF5-BF2B-8022-C2C82DBDDB03}"/>
              </a:ext>
            </a:extLst>
          </p:cNvPr>
          <p:cNvSpPr>
            <a:spLocks noGrp="1"/>
          </p:cNvSpPr>
          <p:nvPr>
            <p:ph type="title"/>
          </p:nvPr>
        </p:nvSpPr>
        <p:spPr/>
        <p:txBody>
          <a:bodyPr/>
          <a:lstStyle/>
          <a:p>
            <a:r>
              <a:rPr lang="en-US" dirty="0"/>
              <a:t>Common Secondary Goals of Habeas</a:t>
            </a:r>
            <a:br>
              <a:rPr lang="en-US" dirty="0"/>
            </a:br>
            <a:endParaRPr lang="en-US" dirty="0"/>
          </a:p>
        </p:txBody>
      </p:sp>
      <p:sp>
        <p:nvSpPr>
          <p:cNvPr id="3" name="Content Placeholder 2">
            <a:extLst>
              <a:ext uri="{FF2B5EF4-FFF2-40B4-BE49-F238E27FC236}">
                <a16:creationId xmlns:a16="http://schemas.microsoft.com/office/drawing/2014/main" id="{50B47D82-F79D-704A-7C9B-7F47871CB8AD}"/>
              </a:ext>
            </a:extLst>
          </p:cNvPr>
          <p:cNvSpPr>
            <a:spLocks noGrp="1"/>
          </p:cNvSpPr>
          <p:nvPr>
            <p:ph idx="1"/>
          </p:nvPr>
        </p:nvSpPr>
        <p:spPr/>
        <p:txBody>
          <a:bodyPr>
            <a:normAutofit fontScale="70000" lnSpcReduction="20000"/>
          </a:bodyPr>
          <a:lstStyle/>
          <a:p>
            <a:pPr marL="514350" indent="-514350">
              <a:buFont typeface="+mj-lt"/>
              <a:buAutoNum type="arabicPeriod"/>
            </a:pPr>
            <a:r>
              <a:rPr lang="en-US" b="1"/>
              <a:t>Court-ordered bond hearing</a:t>
            </a:r>
            <a:r>
              <a:rPr lang="en-US"/>
              <a:t> (with the burden on the government).</a:t>
            </a:r>
          </a:p>
          <a:p>
            <a:pPr marL="514350" indent="-514350">
              <a:buFont typeface="+mj-lt"/>
              <a:buAutoNum type="arabicPeriod"/>
            </a:pPr>
            <a:r>
              <a:rPr lang="en-US" b="1"/>
              <a:t>Stay of removal</a:t>
            </a:r>
            <a:r>
              <a:rPr lang="en-US"/>
              <a:t> (temporary pause on deportation).</a:t>
            </a:r>
          </a:p>
          <a:p>
            <a:pPr marL="514350" indent="-514350">
              <a:buFont typeface="+mj-lt"/>
              <a:buAutoNum type="arabicPeriod"/>
            </a:pPr>
            <a:r>
              <a:rPr lang="en-US" b="1"/>
              <a:t>Stay of transfer</a:t>
            </a:r>
            <a:r>
              <a:rPr lang="en-US"/>
              <a:t> outside the court’s jurisdiction.</a:t>
            </a:r>
          </a:p>
          <a:p>
            <a:pPr marL="514350" indent="-514350">
              <a:buFont typeface="+mj-lt"/>
              <a:buAutoNum type="arabicPeriod"/>
            </a:pPr>
            <a:r>
              <a:rPr lang="en-US" b="1"/>
              <a:t>Return to jurisdiction</a:t>
            </a:r>
            <a:r>
              <a:rPr lang="en-US"/>
              <a:t> if already transferred.</a:t>
            </a:r>
          </a:p>
          <a:p>
            <a:pPr marL="514350" indent="-514350">
              <a:buFont typeface="+mj-lt"/>
              <a:buAutoNum type="arabicPeriod"/>
            </a:pPr>
            <a:r>
              <a:rPr lang="en-US" b="1"/>
              <a:t>Improved detention conditions</a:t>
            </a:r>
            <a:r>
              <a:rPr lang="en-US"/>
              <a:t> (e.g., medical care, humane treatment).</a:t>
            </a:r>
          </a:p>
          <a:p>
            <a:pPr marL="514350" indent="-514350">
              <a:buFont typeface="+mj-lt"/>
              <a:buAutoNum type="arabicPeriod"/>
            </a:pPr>
            <a:r>
              <a:rPr lang="en-US" b="1"/>
              <a:t>Access to counsel</a:t>
            </a:r>
            <a:r>
              <a:rPr lang="en-US"/>
              <a:t> and communications.</a:t>
            </a:r>
          </a:p>
          <a:p>
            <a:endParaRPr lang="en-US" dirty="0"/>
          </a:p>
        </p:txBody>
      </p:sp>
    </p:spTree>
    <p:extLst>
      <p:ext uri="{BB962C8B-B14F-4D97-AF65-F5344CB8AC3E}">
        <p14:creationId xmlns:p14="http://schemas.microsoft.com/office/powerpoint/2010/main" val="19048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FA5F-5A1C-9D10-83D8-32A059C6D0B8}"/>
              </a:ext>
            </a:extLst>
          </p:cNvPr>
          <p:cNvSpPr>
            <a:spLocks noGrp="1"/>
          </p:cNvSpPr>
          <p:nvPr>
            <p:ph type="title"/>
          </p:nvPr>
        </p:nvSpPr>
        <p:spPr/>
        <p:txBody>
          <a:bodyPr/>
          <a:lstStyle/>
          <a:p>
            <a:r>
              <a:rPr lang="en-US" dirty="0"/>
              <a:t>Limits on Habeas Claims</a:t>
            </a:r>
            <a:br>
              <a:rPr lang="en-US" dirty="0"/>
            </a:br>
            <a:endParaRPr lang="en-US" dirty="0"/>
          </a:p>
        </p:txBody>
      </p:sp>
      <p:sp>
        <p:nvSpPr>
          <p:cNvPr id="3" name="Content Placeholder 2">
            <a:extLst>
              <a:ext uri="{FF2B5EF4-FFF2-40B4-BE49-F238E27FC236}">
                <a16:creationId xmlns:a16="http://schemas.microsoft.com/office/drawing/2014/main" id="{8E58FC8B-4E37-DF4E-3FFC-C707A79260B8}"/>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latin typeface="+mj-lt"/>
              </a:rPr>
              <a:t>Since </a:t>
            </a:r>
            <a:r>
              <a:rPr lang="en-US" b="1" dirty="0">
                <a:latin typeface="+mj-lt"/>
              </a:rPr>
              <a:t>1996 immigration reforms (AEDPA &amp; IIRIRA)</a:t>
            </a:r>
            <a:r>
              <a:rPr lang="en-US" dirty="0">
                <a:latin typeface="+mj-lt"/>
              </a:rPr>
              <a:t>, habeas petitions in immigration cases have been </a:t>
            </a:r>
            <a:r>
              <a:rPr lang="en-US" b="1" dirty="0">
                <a:latin typeface="+mj-lt"/>
              </a:rPr>
              <a:t>narrowed</a:t>
            </a:r>
            <a:r>
              <a:rPr lang="en-US" dirty="0">
                <a:latin typeface="+mj-lt"/>
              </a:rPr>
              <a:t>.</a:t>
            </a:r>
          </a:p>
          <a:p>
            <a:pPr marL="457200" indent="-457200">
              <a:buFont typeface="Arial" panose="020B0604020202020204" pitchFamily="34" charset="0"/>
              <a:buChar char="•"/>
            </a:pPr>
            <a:r>
              <a:rPr lang="en-US" dirty="0">
                <a:latin typeface="+mj-lt"/>
              </a:rPr>
              <a:t>Courts may hear </a:t>
            </a:r>
            <a:r>
              <a:rPr lang="en-US" b="1" dirty="0">
                <a:latin typeface="+mj-lt"/>
              </a:rPr>
              <a:t>“as applied” constitutional and procedural challenges</a:t>
            </a:r>
            <a:r>
              <a:rPr lang="en-US" dirty="0">
                <a:latin typeface="+mj-lt"/>
              </a:rPr>
              <a:t> to the lawfulness of the detention itself.</a:t>
            </a:r>
          </a:p>
          <a:p>
            <a:pPr marL="457200" indent="-457200">
              <a:buFont typeface="Arial" panose="020B0604020202020204" pitchFamily="34" charset="0"/>
              <a:buChar char="•"/>
            </a:pPr>
            <a:r>
              <a:rPr lang="en-US" dirty="0">
                <a:latin typeface="+mj-lt"/>
              </a:rPr>
              <a:t>Courts may </a:t>
            </a:r>
            <a:r>
              <a:rPr lang="en-US" b="1" dirty="0">
                <a:latin typeface="+mj-lt"/>
              </a:rPr>
              <a:t>not</a:t>
            </a:r>
            <a:r>
              <a:rPr lang="en-US" dirty="0">
                <a:latin typeface="+mj-lt"/>
              </a:rPr>
              <a:t> hear habeas petitions that </a:t>
            </a:r>
            <a:r>
              <a:rPr lang="en-US" b="1" dirty="0">
                <a:latin typeface="+mj-lt"/>
              </a:rPr>
              <a:t>collaterally attack removal orders</a:t>
            </a:r>
            <a:r>
              <a:rPr lang="en-US" dirty="0">
                <a:latin typeface="+mj-lt"/>
              </a:rPr>
              <a:t> (i.e., asking the district court to vacate, remand, or overturn the removal order).</a:t>
            </a:r>
          </a:p>
          <a:p>
            <a:pPr marL="457200" indent="-457200">
              <a:buFont typeface="Arial" panose="020B0604020202020204" pitchFamily="34" charset="0"/>
              <a:buChar char="•"/>
            </a:pPr>
            <a:r>
              <a:rPr lang="en-US" b="1" dirty="0">
                <a:latin typeface="+mj-lt"/>
              </a:rPr>
              <a:t>Advocates must strategize carefully around these jurisdictional </a:t>
            </a:r>
            <a:r>
              <a:rPr lang="en-US" b="1" dirty="0"/>
              <a:t>limitations. </a:t>
            </a:r>
          </a:p>
          <a:p>
            <a:endParaRPr lang="en-US" dirty="0"/>
          </a:p>
        </p:txBody>
      </p:sp>
    </p:spTree>
    <p:extLst>
      <p:ext uri="{BB962C8B-B14F-4D97-AF65-F5344CB8AC3E}">
        <p14:creationId xmlns:p14="http://schemas.microsoft.com/office/powerpoint/2010/main" val="77084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9DBE-446F-8297-FDA0-2B3F6A2CB7E8}"/>
              </a:ext>
            </a:extLst>
          </p:cNvPr>
          <p:cNvSpPr>
            <a:spLocks noGrp="1"/>
          </p:cNvSpPr>
          <p:nvPr>
            <p:ph type="title"/>
          </p:nvPr>
        </p:nvSpPr>
        <p:spPr/>
        <p:txBody>
          <a:bodyPr/>
          <a:lstStyle/>
          <a:p>
            <a:r>
              <a:rPr lang="en-US" dirty="0"/>
              <a:t>Detention vs. Removal</a:t>
            </a:r>
          </a:p>
        </p:txBody>
      </p:sp>
      <p:sp>
        <p:nvSpPr>
          <p:cNvPr id="3" name="Content Placeholder 2">
            <a:extLst>
              <a:ext uri="{FF2B5EF4-FFF2-40B4-BE49-F238E27FC236}">
                <a16:creationId xmlns:a16="http://schemas.microsoft.com/office/drawing/2014/main" id="{13EB2335-BD57-806E-50F0-17BFAABFDD4D}"/>
              </a:ext>
            </a:extLst>
          </p:cNvPr>
          <p:cNvSpPr>
            <a:spLocks noGrp="1"/>
          </p:cNvSpPr>
          <p:nvPr>
            <p:ph idx="1"/>
          </p:nvPr>
        </p:nvSpPr>
        <p:spPr/>
        <p:txBody>
          <a:bodyPr>
            <a:normAutofit fontScale="70000" lnSpcReduction="20000"/>
          </a:bodyPr>
          <a:lstStyle/>
          <a:p>
            <a:pPr marL="342900" indent="-571500">
              <a:buFont typeface="Arial" panose="020B0604020202020204" pitchFamily="34" charset="0"/>
              <a:buChar char="•"/>
            </a:pPr>
            <a:r>
              <a:rPr lang="en-US" dirty="0">
                <a:latin typeface="+mj-lt"/>
              </a:rPr>
              <a:t>Habeas </a:t>
            </a:r>
            <a:r>
              <a:rPr lang="en-US" b="1" dirty="0">
                <a:latin typeface="+mj-lt"/>
              </a:rPr>
              <a:t>can</a:t>
            </a:r>
            <a:r>
              <a:rPr lang="en-US" dirty="0">
                <a:latin typeface="+mj-lt"/>
              </a:rPr>
              <a:t> </a:t>
            </a:r>
            <a:r>
              <a:rPr lang="en-US" b="1" dirty="0">
                <a:latin typeface="+mj-lt"/>
              </a:rPr>
              <a:t>challenge</a:t>
            </a:r>
            <a:r>
              <a:rPr lang="en-US" dirty="0">
                <a:latin typeface="+mj-lt"/>
              </a:rPr>
              <a:t> </a:t>
            </a:r>
            <a:r>
              <a:rPr lang="en-US" b="1" dirty="0">
                <a:latin typeface="+mj-lt"/>
              </a:rPr>
              <a:t>detention conditions or legality of custody</a:t>
            </a:r>
            <a:r>
              <a:rPr lang="en-US" dirty="0">
                <a:latin typeface="+mj-lt"/>
              </a:rPr>
              <a:t>.</a:t>
            </a:r>
          </a:p>
          <a:p>
            <a:pPr marL="342900" indent="-571500">
              <a:buFont typeface="Arial" panose="020B0604020202020204" pitchFamily="34" charset="0"/>
              <a:buChar char="•"/>
            </a:pPr>
            <a:r>
              <a:rPr lang="en-US" dirty="0">
                <a:latin typeface="+mj-lt"/>
              </a:rPr>
              <a:t>Habeas </a:t>
            </a:r>
            <a:r>
              <a:rPr lang="en-US" b="1" dirty="0">
                <a:latin typeface="+mj-lt"/>
              </a:rPr>
              <a:t>cannot challenge the validity of the removal order itself</a:t>
            </a:r>
            <a:r>
              <a:rPr lang="en-US" dirty="0">
                <a:latin typeface="+mj-lt"/>
              </a:rPr>
              <a:t>.</a:t>
            </a:r>
          </a:p>
          <a:p>
            <a:pPr marL="457200" indent="-457200">
              <a:buFont typeface="Arial" panose="020B0604020202020204" pitchFamily="34" charset="0"/>
              <a:buChar char="•"/>
            </a:pPr>
            <a:r>
              <a:rPr lang="en-US" dirty="0">
                <a:latin typeface="+mj-lt"/>
              </a:rPr>
              <a:t>Even if habeas succeeds, the client remains subject to the removal order unless that order is separately reopened or terminated in immigration court.</a:t>
            </a:r>
          </a:p>
          <a:p>
            <a:pPr marL="457200" indent="-457200">
              <a:buFont typeface="Arial" panose="020B0604020202020204" pitchFamily="34" charset="0"/>
              <a:buChar char="•"/>
            </a:pPr>
            <a:r>
              <a:rPr lang="en-US" sz="2900" dirty="0">
                <a:latin typeface="+mj-lt"/>
              </a:rPr>
              <a:t>A successful habeas petition might win release from custody (or a new bond hearing), but the client must still fight the removal order in the immigration courts or appeals process.</a:t>
            </a:r>
          </a:p>
          <a:p>
            <a:endParaRPr lang="en-US" dirty="0"/>
          </a:p>
        </p:txBody>
      </p:sp>
    </p:spTree>
    <p:extLst>
      <p:ext uri="{BB962C8B-B14F-4D97-AF65-F5344CB8AC3E}">
        <p14:creationId xmlns:p14="http://schemas.microsoft.com/office/powerpoint/2010/main" val="280483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A6EE-C12D-73F0-9AA9-9B65B081A320}"/>
              </a:ext>
            </a:extLst>
          </p:cNvPr>
          <p:cNvSpPr>
            <a:spLocks noGrp="1"/>
          </p:cNvSpPr>
          <p:nvPr>
            <p:ph type="title"/>
          </p:nvPr>
        </p:nvSpPr>
        <p:spPr/>
        <p:txBody>
          <a:bodyPr/>
          <a:lstStyle/>
          <a:p>
            <a:r>
              <a:rPr lang="en-US" dirty="0"/>
              <a:t>Primary Habeas Claim #1: Due Process</a:t>
            </a:r>
          </a:p>
        </p:txBody>
      </p:sp>
      <p:sp>
        <p:nvSpPr>
          <p:cNvPr id="3" name="Content Placeholder 2">
            <a:extLst>
              <a:ext uri="{FF2B5EF4-FFF2-40B4-BE49-F238E27FC236}">
                <a16:creationId xmlns:a16="http://schemas.microsoft.com/office/drawing/2014/main" id="{4F801837-532C-06AD-1833-849ACAF5CF74}"/>
              </a:ext>
            </a:extLst>
          </p:cNvPr>
          <p:cNvSpPr>
            <a:spLocks noGrp="1"/>
          </p:cNvSpPr>
          <p:nvPr>
            <p:ph idx="1"/>
          </p:nvPr>
        </p:nvSpPr>
        <p:spPr/>
        <p:txBody>
          <a:bodyPr>
            <a:normAutofit fontScale="85000" lnSpcReduction="20000"/>
          </a:bodyPr>
          <a:lstStyle/>
          <a:p>
            <a:pPr>
              <a:lnSpc>
                <a:spcPct val="107000"/>
              </a:lnSpc>
              <a:spcAft>
                <a:spcPts val="800"/>
              </a:spcAft>
              <a:tabLst>
                <a:tab pos="342900" algn="l"/>
              </a:tabLst>
            </a:pPr>
            <a:r>
              <a:rPr lang="en-US" sz="3600" b="1" dirty="0">
                <a:latin typeface="Calibri" panose="020F0502020204030204" pitchFamily="34" charset="0"/>
                <a:ea typeface="Times New Roman" panose="02020603050405020304" pitchFamily="18" charset="0"/>
                <a:cs typeface="Calibri" panose="020F0502020204030204" pitchFamily="34" charset="0"/>
              </a:rPr>
              <a:t>Violations of the Client’s Constitutional Due Process Rights</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07000"/>
              </a:lnSpc>
              <a:spcAft>
                <a:spcPts val="800"/>
              </a:spcAft>
              <a:buFont typeface="Arial" panose="020B0604020202020204" pitchFamily="34" charset="0"/>
              <a:buChar char="•"/>
              <a:tabLst>
                <a:tab pos="342900" algn="l"/>
              </a:tabLst>
            </a:pPr>
            <a:r>
              <a:rPr lang="en-US" dirty="0">
                <a:latin typeface="Calibri" panose="020F0502020204030204" pitchFamily="34" charset="0"/>
                <a:ea typeface="Times New Roman" panose="02020603050405020304" pitchFamily="18" charset="0"/>
                <a:cs typeface="Calibri" panose="020F0502020204030204" pitchFamily="34" charset="0"/>
              </a:rPr>
              <a:t>The person was detained without adequate notice and an opportunity to be heard as to the legality of the detention. </a:t>
            </a:r>
          </a:p>
          <a:p>
            <a:pPr marL="457200" indent="-457200">
              <a:lnSpc>
                <a:spcPct val="107000"/>
              </a:lnSpc>
              <a:spcAft>
                <a:spcPts val="800"/>
              </a:spcAft>
              <a:buFont typeface="Arial" panose="020B0604020202020204" pitchFamily="34" charset="0"/>
              <a:buChar char="•"/>
              <a:tabLst>
                <a:tab pos="342900" algn="l"/>
              </a:tabLst>
            </a:pPr>
            <a:r>
              <a:rPr lang="en-US" dirty="0">
                <a:latin typeface="Calibri" panose="020F0502020204030204" pitchFamily="34" charset="0"/>
                <a:ea typeface="Times New Roman" panose="02020603050405020304" pitchFamily="18" charset="0"/>
                <a:cs typeface="Calibri" panose="020F0502020204030204" pitchFamily="34" charset="0"/>
              </a:rPr>
              <a:t>The court applies the </a:t>
            </a:r>
            <a:r>
              <a:rPr lang="en-US" i="1" dirty="0">
                <a:latin typeface="Calibri" panose="020F0502020204030204" pitchFamily="34" charset="0"/>
                <a:ea typeface="Times New Roman" panose="02020603050405020304" pitchFamily="18" charset="0"/>
                <a:cs typeface="Calibri" panose="020F0502020204030204" pitchFamily="34" charset="0"/>
              </a:rPr>
              <a:t>Mathews v. Eldridge</a:t>
            </a:r>
            <a:r>
              <a:rPr lang="en-US" dirty="0">
                <a:latin typeface="Calibri" panose="020F0502020204030204" pitchFamily="34" charset="0"/>
                <a:ea typeface="Times New Roman" panose="02020603050405020304" pitchFamily="18" charset="0"/>
                <a:cs typeface="Calibri" panose="020F0502020204030204" pitchFamily="34" charset="0"/>
              </a:rPr>
              <a:t> balancing framework of (</a:t>
            </a:r>
            <a:r>
              <a:rPr lang="en-US" dirty="0" err="1">
                <a:latin typeface="Calibri" panose="020F0502020204030204" pitchFamily="34" charset="0"/>
                <a:ea typeface="Times New Roman" panose="02020603050405020304" pitchFamily="18" charset="0"/>
                <a:cs typeface="Calibri" panose="020F0502020204030204" pitchFamily="34" charset="0"/>
              </a:rPr>
              <a:t>i</a:t>
            </a:r>
            <a:r>
              <a:rPr lang="en-US" dirty="0">
                <a:latin typeface="Calibri" panose="020F0502020204030204" pitchFamily="34" charset="0"/>
                <a:ea typeface="Times New Roman" panose="02020603050405020304" pitchFamily="18" charset="0"/>
                <a:cs typeface="Calibri" panose="020F0502020204030204" pitchFamily="34" charset="0"/>
              </a:rPr>
              <a:t>) the private interests at stake, (ii) the government’s interest, and (iii) the risk of erroneous deprivation. </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29266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BEDD-8442-CBF1-3BCC-EA1370436A18}"/>
              </a:ext>
            </a:extLst>
          </p:cNvPr>
          <p:cNvSpPr>
            <a:spLocks noGrp="1"/>
          </p:cNvSpPr>
          <p:nvPr>
            <p:ph type="title"/>
          </p:nvPr>
        </p:nvSpPr>
        <p:spPr/>
        <p:txBody>
          <a:bodyPr/>
          <a:lstStyle/>
          <a:p>
            <a:r>
              <a:rPr lang="en-US" dirty="0"/>
              <a:t>Due Process Claims, Cont.</a:t>
            </a:r>
          </a:p>
        </p:txBody>
      </p:sp>
      <p:sp>
        <p:nvSpPr>
          <p:cNvPr id="3" name="Content Placeholder 2">
            <a:extLst>
              <a:ext uri="{FF2B5EF4-FFF2-40B4-BE49-F238E27FC236}">
                <a16:creationId xmlns:a16="http://schemas.microsoft.com/office/drawing/2014/main" id="{97EA4D1B-10CE-1245-B69B-5F806347E490}"/>
              </a:ext>
            </a:extLst>
          </p:cNvPr>
          <p:cNvSpPr>
            <a:spLocks noGrp="1"/>
          </p:cNvSpPr>
          <p:nvPr>
            <p:ph idx="1"/>
          </p:nvPr>
        </p:nvSpPr>
        <p:spPr/>
        <p:txBody>
          <a:bodyPr/>
          <a:lstStyle/>
          <a:p>
            <a:pPr marL="457200" lvl="1" indent="0">
              <a:buNone/>
            </a:pPr>
            <a:r>
              <a:rPr lang="en-US" sz="2400" b="1" dirty="0"/>
              <a:t>Key concepts:</a:t>
            </a:r>
            <a:r>
              <a:rPr lang="en-US" sz="2400" dirty="0"/>
              <a:t> Immigration detention is civil detention, not criminal. Its purpose is </a:t>
            </a:r>
            <a:r>
              <a:rPr lang="en-US" sz="2400" u="sng" dirty="0"/>
              <a:t>not</a:t>
            </a:r>
            <a:r>
              <a:rPr lang="en-US" sz="2400" dirty="0"/>
              <a:t> punishment. The government’s legitimate interests are limited to flight risk (so that removal can take place if warranted) and potential danger posed by the person  to the public (in event of a criminal history).  </a:t>
            </a:r>
          </a:p>
          <a:p>
            <a:pPr lvl="1"/>
            <a:endParaRPr lang="en-US" sz="2400" dirty="0"/>
          </a:p>
          <a:p>
            <a:pPr marL="457200" lvl="1" indent="0">
              <a:buNone/>
            </a:pPr>
            <a:r>
              <a:rPr lang="en-US" sz="2400" b="1" dirty="0"/>
              <a:t>Factors:</a:t>
            </a:r>
            <a:r>
              <a:rPr lang="en-US" sz="2400" dirty="0"/>
              <a:t> there is no flight risk of danger, detention should not be considered “mandatory”, proper procedures weren’t followed, the conditions of confinement pose serious harm. </a:t>
            </a:r>
          </a:p>
          <a:p>
            <a:endParaRPr lang="en-US" dirty="0"/>
          </a:p>
        </p:txBody>
      </p:sp>
    </p:spTree>
    <p:extLst>
      <p:ext uri="{BB962C8B-B14F-4D97-AF65-F5344CB8AC3E}">
        <p14:creationId xmlns:p14="http://schemas.microsoft.com/office/powerpoint/2010/main" val="79333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EBA8-C181-4EC8-A94B-CAEA283AECE8}"/>
              </a:ext>
            </a:extLst>
          </p:cNvPr>
          <p:cNvSpPr>
            <a:spLocks noGrp="1"/>
          </p:cNvSpPr>
          <p:nvPr>
            <p:ph type="title"/>
          </p:nvPr>
        </p:nvSpPr>
        <p:spPr/>
        <p:txBody>
          <a:bodyPr/>
          <a:lstStyle/>
          <a:p>
            <a:r>
              <a:rPr lang="en-US" dirty="0"/>
              <a:t>Primary Habeas Claim #2: APA and </a:t>
            </a:r>
            <a:r>
              <a:rPr lang="en-US" i="1" dirty="0"/>
              <a:t>Accardi</a:t>
            </a:r>
            <a:r>
              <a:rPr lang="en-US" dirty="0"/>
              <a:t> Doctrine</a:t>
            </a:r>
          </a:p>
        </p:txBody>
      </p:sp>
      <p:sp>
        <p:nvSpPr>
          <p:cNvPr id="3" name="Content Placeholder 2">
            <a:extLst>
              <a:ext uri="{FF2B5EF4-FFF2-40B4-BE49-F238E27FC236}">
                <a16:creationId xmlns:a16="http://schemas.microsoft.com/office/drawing/2014/main" id="{21231759-CC79-8AEA-E2F3-2E352367A097}"/>
              </a:ext>
            </a:extLst>
          </p:cNvPr>
          <p:cNvSpPr>
            <a:spLocks noGrp="1"/>
          </p:cNvSpPr>
          <p:nvPr>
            <p:ph idx="1"/>
          </p:nvPr>
        </p:nvSpPr>
        <p:spPr/>
        <p:txBody>
          <a:bodyPr>
            <a:normAutofit fontScale="92500" lnSpcReduction="20000"/>
          </a:bodyPr>
          <a:lstStyle/>
          <a:p>
            <a:pPr>
              <a:lnSpc>
                <a:spcPct val="107000"/>
              </a:lnSpc>
            </a:pPr>
            <a:r>
              <a:rPr lang="en-US" b="1" dirty="0">
                <a:latin typeface="Calibri" panose="020F0502020204030204" pitchFamily="34" charset="0"/>
                <a:ea typeface="Times New Roman" panose="02020603050405020304" pitchFamily="18" charset="0"/>
                <a:cs typeface="Calibri" panose="020F0502020204030204" pitchFamily="34" charset="0"/>
              </a:rPr>
              <a:t>Violations of the Administrative Procedure Act (APA) and the </a:t>
            </a:r>
            <a:r>
              <a:rPr lang="en-US" b="1" i="1" dirty="0">
                <a:latin typeface="Calibri" panose="020F0502020204030204" pitchFamily="34" charset="0"/>
                <a:ea typeface="Times New Roman" panose="02020603050405020304" pitchFamily="18" charset="0"/>
                <a:cs typeface="Calibri" panose="020F0502020204030204" pitchFamily="34" charset="0"/>
              </a:rPr>
              <a:t>Accardi </a:t>
            </a:r>
            <a:r>
              <a:rPr lang="en-US" b="1" dirty="0">
                <a:latin typeface="Calibri" panose="020F0502020204030204" pitchFamily="34" charset="0"/>
                <a:ea typeface="Times New Roman" panose="02020603050405020304" pitchFamily="18" charset="0"/>
                <a:cs typeface="Calibri" panose="020F0502020204030204" pitchFamily="34" charset="0"/>
              </a:rPr>
              <a:t>Doctrine</a:t>
            </a:r>
            <a:endParaRPr lang="en-US" b="1" u="sng"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dirty="0">
                <a:latin typeface="Calibri" panose="020F0502020204030204" pitchFamily="34" charset="0"/>
                <a:ea typeface="Times New Roman" panose="02020603050405020304" pitchFamily="18" charset="0"/>
                <a:cs typeface="Calibri" panose="020F0502020204030204" pitchFamily="34" charset="0"/>
              </a:rPr>
              <a:t>Under the APA 5 U.S.C. § 706(2)(A) a court “shall . . . hold unlawful and set aside agency action . . . found to be . . . arbitrary, capricious, an abuse of discretion, or otherwise not in accordance with law.” And under the </a:t>
            </a:r>
            <a:r>
              <a:rPr lang="en-US" i="1" dirty="0">
                <a:latin typeface="Calibri" panose="020F0502020204030204" pitchFamily="34" charset="0"/>
                <a:ea typeface="Times New Roman" panose="02020603050405020304" pitchFamily="18" charset="0"/>
                <a:cs typeface="Calibri" panose="020F0502020204030204" pitchFamily="34" charset="0"/>
              </a:rPr>
              <a:t>Accardi </a:t>
            </a:r>
            <a:r>
              <a:rPr lang="en-US" dirty="0">
                <a:latin typeface="Calibri" panose="020F0502020204030204" pitchFamily="34" charset="0"/>
                <a:ea typeface="Times New Roman" panose="02020603050405020304" pitchFamily="18" charset="0"/>
                <a:cs typeface="Calibri" panose="020F0502020204030204" pitchFamily="34" charset="0"/>
              </a:rPr>
              <a:t>doctrine, agencies must comply with their own regulations and procedures.</a:t>
            </a:r>
            <a:endParaRPr lang="en-US" dirty="0"/>
          </a:p>
        </p:txBody>
      </p:sp>
    </p:spTree>
    <p:extLst>
      <p:ext uri="{BB962C8B-B14F-4D97-AF65-F5344CB8AC3E}">
        <p14:creationId xmlns:p14="http://schemas.microsoft.com/office/powerpoint/2010/main" val="189208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D3FD-7CA9-3CC4-A748-906839139CC3}"/>
              </a:ext>
            </a:extLst>
          </p:cNvPr>
          <p:cNvSpPr>
            <a:spLocks noGrp="1"/>
          </p:cNvSpPr>
          <p:nvPr>
            <p:ph type="title"/>
          </p:nvPr>
        </p:nvSpPr>
        <p:spPr/>
        <p:txBody>
          <a:bodyPr/>
          <a:lstStyle/>
          <a:p>
            <a:r>
              <a:rPr lang="en-US" dirty="0"/>
              <a:t>APA/ Accardi Cont.</a:t>
            </a:r>
          </a:p>
        </p:txBody>
      </p:sp>
      <p:sp>
        <p:nvSpPr>
          <p:cNvPr id="3" name="Content Placeholder 2">
            <a:extLst>
              <a:ext uri="{FF2B5EF4-FFF2-40B4-BE49-F238E27FC236}">
                <a16:creationId xmlns:a16="http://schemas.microsoft.com/office/drawing/2014/main" id="{BE86A1A2-F34F-813A-DAA2-CB26DC3465DF}"/>
              </a:ext>
            </a:extLst>
          </p:cNvPr>
          <p:cNvSpPr>
            <a:spLocks noGrp="1"/>
          </p:cNvSpPr>
          <p:nvPr>
            <p:ph idx="1"/>
          </p:nvPr>
        </p:nvSpPr>
        <p:spPr/>
        <p:txBody>
          <a:bodyPr/>
          <a:lstStyle/>
          <a:p>
            <a:pPr marL="457200" marR="0" lvl="1" indent="0">
              <a:lnSpc>
                <a:spcPct val="115000"/>
              </a:lnSpc>
              <a:spcBef>
                <a:spcPts val="0"/>
              </a:spcBef>
              <a:spcAft>
                <a:spcPts val="0"/>
              </a:spcAft>
              <a:buNone/>
            </a:pPr>
            <a:r>
              <a:rPr lang="en-US" sz="2400" b="1" dirty="0">
                <a:latin typeface="Calibri" panose="020F0502020204030204" pitchFamily="34" charset="0"/>
                <a:ea typeface="Times New Roman" panose="02020603050405020304" pitchFamily="18" charset="0"/>
                <a:cs typeface="Calibri" panose="020F0502020204030204" pitchFamily="34" charset="0"/>
              </a:rPr>
              <a:t>Ask, has the government violated any statutes or regulations, making for an APA claim?</a:t>
            </a:r>
            <a:r>
              <a:rPr lang="en-US" sz="2400" dirty="0">
                <a:latin typeface="Calibri" panose="020F0502020204030204" pitchFamily="34" charset="0"/>
                <a:ea typeface="Times New Roman" panose="02020603050405020304" pitchFamily="18" charset="0"/>
                <a:cs typeface="Calibri" panose="020F0502020204030204" pitchFamily="34" charset="0"/>
              </a:rPr>
              <a:t> Understanding the procedural posture –including the government’s potential statutory authority to detain – is crucial to determining what protocols apply, and how client’s rights may have been compromised. </a:t>
            </a:r>
          </a:p>
          <a:p>
            <a:pPr marR="0" lvl="1">
              <a:lnSpc>
                <a:spcPct val="115000"/>
              </a:lnSpc>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marR="0" lvl="1" indent="0">
              <a:lnSpc>
                <a:spcPct val="115000"/>
              </a:lnSpc>
              <a:spcBef>
                <a:spcPts val="0"/>
              </a:spcBef>
              <a:spcAft>
                <a:spcPts val="0"/>
              </a:spcAft>
              <a:buNone/>
            </a:pPr>
            <a:r>
              <a:rPr lang="en-US" sz="2400" b="1" dirty="0">
                <a:latin typeface="Calibri" panose="020F0502020204030204" pitchFamily="34" charset="0"/>
                <a:ea typeface="Times New Roman" panose="02020603050405020304" pitchFamily="18" charset="0"/>
                <a:cs typeface="Calibri" panose="020F0502020204030204" pitchFamily="34" charset="0"/>
              </a:rPr>
              <a:t>Clinic resources will help you to identify what statutes and regulations are relevant.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7970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73D7-8BEA-847C-1FFB-E2AF7CCEC2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7DBCD9-F1EE-9592-D529-9CB605F33478}"/>
              </a:ext>
            </a:extLst>
          </p:cNvPr>
          <p:cNvSpPr txBox="1"/>
          <p:nvPr/>
        </p:nvSpPr>
        <p:spPr>
          <a:xfrm>
            <a:off x="1034581" y="1855050"/>
            <a:ext cx="10762013" cy="2031325"/>
          </a:xfrm>
          <a:prstGeom prst="rect">
            <a:avLst/>
          </a:prstGeom>
          <a:noFill/>
          <a:ln>
            <a:solidFill>
              <a:schemeClr val="accent1"/>
            </a:solidFill>
          </a:ln>
        </p:spPr>
        <p:txBody>
          <a:bodyPr wrap="square">
            <a:spAutoFit/>
          </a:bodyPr>
          <a:lstStyle/>
          <a:p>
            <a:r>
              <a:rPr lang="en-US" altLang="en-US" sz="5400" b="1" dirty="0">
                <a:ea typeface="+mj-ea"/>
              </a:rPr>
              <a:t>PART III: </a:t>
            </a:r>
          </a:p>
          <a:p>
            <a:r>
              <a:rPr lang="en-US" altLang="en-US" sz="5400" b="1" dirty="0">
                <a:solidFill>
                  <a:srgbClr val="C00000"/>
                </a:solidFill>
                <a:ea typeface="+mj-ea"/>
              </a:rPr>
              <a:t>Clinic Tasks &amp; Resources</a:t>
            </a:r>
            <a:br>
              <a:rPr lang="en-US" sz="1600"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3526886099"/>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BE69-7261-5468-2B28-597C1B4CB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4D6E4-B8E6-C048-9EAB-D3A9B1B1D652}"/>
              </a:ext>
            </a:extLst>
          </p:cNvPr>
          <p:cNvSpPr>
            <a:spLocks noGrp="1"/>
          </p:cNvSpPr>
          <p:nvPr>
            <p:ph type="title"/>
          </p:nvPr>
        </p:nvSpPr>
        <p:spPr/>
        <p:txBody>
          <a:bodyPr/>
          <a:lstStyle/>
          <a:p>
            <a:r>
              <a:rPr lang="en-US" dirty="0"/>
              <a:t>Clinic Goal</a:t>
            </a:r>
          </a:p>
        </p:txBody>
      </p:sp>
      <p:graphicFrame>
        <p:nvGraphicFramePr>
          <p:cNvPr id="4" name="Content Placeholder 3">
            <a:extLst>
              <a:ext uri="{FF2B5EF4-FFF2-40B4-BE49-F238E27FC236}">
                <a16:creationId xmlns:a16="http://schemas.microsoft.com/office/drawing/2014/main" id="{A3B2F91E-F438-9A1C-2893-1A79BDD09389}"/>
              </a:ext>
            </a:extLst>
          </p:cNvPr>
          <p:cNvGraphicFramePr>
            <a:graphicFrameLocks noGrp="1"/>
          </p:cNvGraphicFramePr>
          <p:nvPr>
            <p:ph idx="1"/>
            <p:extLst>
              <p:ext uri="{D42A27DB-BD31-4B8C-83A1-F6EECF244321}">
                <p14:modId xmlns:p14="http://schemas.microsoft.com/office/powerpoint/2010/main" val="998127115"/>
              </p:ext>
            </p:extLst>
          </p:nvPr>
        </p:nvGraphicFramePr>
        <p:xfrm>
          <a:off x="838200" y="1825625"/>
          <a:ext cx="914082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39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4668-695D-B052-2D3A-E7E1D02BDEFD}"/>
              </a:ext>
            </a:extLst>
          </p:cNvPr>
          <p:cNvSpPr>
            <a:spLocks noGrp="1"/>
          </p:cNvSpPr>
          <p:nvPr>
            <p:ph type="title"/>
          </p:nvPr>
        </p:nvSpPr>
        <p:spPr/>
        <p:txBody>
          <a:bodyPr/>
          <a:lstStyle/>
          <a:p>
            <a:r>
              <a:rPr lang="en-US" b="1" dirty="0"/>
              <a:t>The largest civil legal services organization in the U.S.</a:t>
            </a:r>
            <a:endParaRPr lang="en-US" dirty="0"/>
          </a:p>
        </p:txBody>
      </p:sp>
      <p:pic>
        <p:nvPicPr>
          <p:cNvPr id="6" name="Content Placeholder 5" descr="A person and person sitting at a table with a mask on&#10;&#10;Description automatically generated">
            <a:extLst>
              <a:ext uri="{FF2B5EF4-FFF2-40B4-BE49-F238E27FC236}">
                <a16:creationId xmlns:a16="http://schemas.microsoft.com/office/drawing/2014/main" id="{56D8FFCA-25E4-7309-243F-9EC37E6B1289}"/>
              </a:ext>
            </a:extLst>
          </p:cNvPr>
          <p:cNvPicPr>
            <a:picLocks noGrp="1" noChangeAspect="1"/>
          </p:cNvPicPr>
          <p:nvPr>
            <p:ph sz="half" idx="1"/>
          </p:nvPr>
        </p:nvPicPr>
        <p:blipFill>
          <a:blip r:embed="rId2"/>
          <a:stretch>
            <a:fillRect/>
          </a:stretch>
        </p:blipFill>
        <p:spPr>
          <a:xfrm>
            <a:off x="838200" y="1825625"/>
            <a:ext cx="4818681" cy="3207099"/>
          </a:xfrm>
        </p:spPr>
      </p:pic>
      <p:sp>
        <p:nvSpPr>
          <p:cNvPr id="4" name="Content Placeholder 3">
            <a:extLst>
              <a:ext uri="{FF2B5EF4-FFF2-40B4-BE49-F238E27FC236}">
                <a16:creationId xmlns:a16="http://schemas.microsoft.com/office/drawing/2014/main" id="{DEA3919C-A5B4-131D-2BDB-FBA72C219136}"/>
              </a:ext>
            </a:extLst>
          </p:cNvPr>
          <p:cNvSpPr>
            <a:spLocks noGrp="1"/>
          </p:cNvSpPr>
          <p:nvPr>
            <p:ph sz="half" idx="2"/>
          </p:nvPr>
        </p:nvSpPr>
        <p:spPr>
          <a:xfrm>
            <a:off x="6172200" y="1687513"/>
            <a:ext cx="5181600" cy="3924011"/>
          </a:xfrm>
        </p:spPr>
        <p:txBody>
          <a:bodyPr/>
          <a:lstStyle/>
          <a:p>
            <a:pPr marL="0" indent="0">
              <a:buNone/>
            </a:pPr>
            <a:endParaRPr lang="en-US" dirty="0"/>
          </a:p>
        </p:txBody>
      </p:sp>
      <p:graphicFrame>
        <p:nvGraphicFramePr>
          <p:cNvPr id="3" name="Diagram 2">
            <a:extLst>
              <a:ext uri="{FF2B5EF4-FFF2-40B4-BE49-F238E27FC236}">
                <a16:creationId xmlns:a16="http://schemas.microsoft.com/office/drawing/2014/main" id="{89D4722C-330C-BFD6-7B93-71C1097E8B91}"/>
              </a:ext>
            </a:extLst>
          </p:cNvPr>
          <p:cNvGraphicFramePr/>
          <p:nvPr/>
        </p:nvGraphicFramePr>
        <p:xfrm>
          <a:off x="6096000" y="1687513"/>
          <a:ext cx="52578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414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D3FD-7CA9-3CC4-A748-906839139CC3}"/>
              </a:ext>
            </a:extLst>
          </p:cNvPr>
          <p:cNvSpPr>
            <a:spLocks noGrp="1"/>
          </p:cNvSpPr>
          <p:nvPr>
            <p:ph type="title"/>
          </p:nvPr>
        </p:nvSpPr>
        <p:spPr/>
        <p:txBody>
          <a:bodyPr/>
          <a:lstStyle/>
          <a:p>
            <a:r>
              <a:rPr lang="en-US" dirty="0"/>
              <a:t>Why Prepare Now? Speed is Essential!</a:t>
            </a:r>
          </a:p>
        </p:txBody>
      </p:sp>
      <p:sp>
        <p:nvSpPr>
          <p:cNvPr id="3" name="Content Placeholder 2">
            <a:extLst>
              <a:ext uri="{FF2B5EF4-FFF2-40B4-BE49-F238E27FC236}">
                <a16:creationId xmlns:a16="http://schemas.microsoft.com/office/drawing/2014/main" id="{BE86A1A2-F34F-813A-DAA2-CB26DC3465DF}"/>
              </a:ext>
            </a:extLst>
          </p:cNvPr>
          <p:cNvSpPr>
            <a:spLocks noGrp="1"/>
          </p:cNvSpPr>
          <p:nvPr>
            <p:ph idx="1"/>
          </p:nvPr>
        </p:nvSpPr>
        <p:spPr/>
        <p:txBody>
          <a:bodyPr>
            <a:normAutofit fontScale="85000" lnSpcReduction="10000"/>
          </a:bodyPr>
          <a:lstStyle/>
          <a:p>
            <a:r>
              <a:rPr lang="en-US" sz="2600" dirty="0"/>
              <a:t>Habeas Corpus petitions are ideally filed as soon as practicable after the client is detained – </a:t>
            </a:r>
            <a:r>
              <a:rPr lang="en-US" sz="2600" b="1" dirty="0"/>
              <a:t>ideally on the same day the client is detained</a:t>
            </a:r>
            <a:r>
              <a:rPr lang="en-US" sz="2600" dirty="0"/>
              <a:t>. Moving too slowly risks the client being transferred outside the purview of SDNY, which is among the most favorable jurisdictions for immigration practitioners to litigate a habeas petition. </a:t>
            </a:r>
          </a:p>
          <a:p>
            <a:r>
              <a:rPr lang="en-US" sz="2600" b="1" dirty="0"/>
              <a:t>Having prepared this petition and supporting documents in advance will allow for very fast mobilization, and the best outcome for the client. </a:t>
            </a:r>
          </a:p>
          <a:p>
            <a:endParaRPr lang="en-US" dirty="0"/>
          </a:p>
        </p:txBody>
      </p:sp>
    </p:spTree>
    <p:extLst>
      <p:ext uri="{BB962C8B-B14F-4D97-AF65-F5344CB8AC3E}">
        <p14:creationId xmlns:p14="http://schemas.microsoft.com/office/powerpoint/2010/main" val="406798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9C17-92C9-5DF4-957D-8236CE402563}"/>
              </a:ext>
            </a:extLst>
          </p:cNvPr>
          <p:cNvSpPr>
            <a:spLocks noGrp="1"/>
          </p:cNvSpPr>
          <p:nvPr>
            <p:ph type="title"/>
          </p:nvPr>
        </p:nvSpPr>
        <p:spPr/>
        <p:txBody>
          <a:bodyPr/>
          <a:lstStyle/>
          <a:p>
            <a:r>
              <a:rPr lang="en-US" dirty="0"/>
              <a:t>Key Habeas Documents</a:t>
            </a:r>
          </a:p>
        </p:txBody>
      </p:sp>
      <p:graphicFrame>
        <p:nvGraphicFramePr>
          <p:cNvPr id="5" name="Content Placeholder 4">
            <a:extLst>
              <a:ext uri="{FF2B5EF4-FFF2-40B4-BE49-F238E27FC236}">
                <a16:creationId xmlns:a16="http://schemas.microsoft.com/office/drawing/2014/main" id="{D73400F8-E0CD-C39F-09C7-186E2805C881}"/>
              </a:ext>
            </a:extLst>
          </p:cNvPr>
          <p:cNvGraphicFramePr>
            <a:graphicFrameLocks noGrp="1"/>
          </p:cNvGraphicFramePr>
          <p:nvPr>
            <p:ph idx="1"/>
            <p:extLst>
              <p:ext uri="{D42A27DB-BD31-4B8C-83A1-F6EECF244321}">
                <p14:modId xmlns:p14="http://schemas.microsoft.com/office/powerpoint/2010/main" val="15383042"/>
              </p:ext>
            </p:extLst>
          </p:nvPr>
        </p:nvGraphicFramePr>
        <p:xfrm>
          <a:off x="1176866" y="1883921"/>
          <a:ext cx="9637890" cy="3090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80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7349-65D9-982F-E61B-F422B30E4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30C94-A4DB-00FE-D548-768A30296387}"/>
              </a:ext>
            </a:extLst>
          </p:cNvPr>
          <p:cNvSpPr>
            <a:spLocks noGrp="1"/>
          </p:cNvSpPr>
          <p:nvPr>
            <p:ph type="title"/>
          </p:nvPr>
        </p:nvSpPr>
        <p:spPr/>
        <p:txBody>
          <a:bodyPr/>
          <a:lstStyle/>
          <a:p>
            <a:r>
              <a:rPr lang="en-US" dirty="0"/>
              <a:t>Templates – Check Launch Email</a:t>
            </a:r>
          </a:p>
        </p:txBody>
      </p:sp>
      <p:sp>
        <p:nvSpPr>
          <p:cNvPr id="3" name="Content Placeholder 2">
            <a:extLst>
              <a:ext uri="{FF2B5EF4-FFF2-40B4-BE49-F238E27FC236}">
                <a16:creationId xmlns:a16="http://schemas.microsoft.com/office/drawing/2014/main" id="{6FE5A344-7D33-34F4-074C-9025B8AE2CEB}"/>
              </a:ext>
            </a:extLst>
          </p:cNvPr>
          <p:cNvSpPr>
            <a:spLocks noGrp="1"/>
          </p:cNvSpPr>
          <p:nvPr>
            <p:ph idx="1"/>
          </p:nvPr>
        </p:nvSpPr>
        <p:spPr/>
        <p:txBody>
          <a:bodyPr>
            <a:normAutofit fontScale="47500" lnSpcReduction="20000"/>
          </a:bodyPr>
          <a:lstStyle/>
          <a:p>
            <a:pPr marR="0" lvl="0">
              <a:lnSpc>
                <a:spcPct val="120000"/>
              </a:lnSpc>
            </a:pPr>
            <a:r>
              <a:rPr lang="en-US" sz="3300" b="1" u="sng" dirty="0">
                <a:solidFill>
                  <a:srgbClr val="0000FF"/>
                </a:solidFill>
                <a:ea typeface="Times New Roman" panose="02020603050405020304" pitchFamily="18" charset="0"/>
                <a:hlinkClick r:id="rId2"/>
              </a:rPr>
              <a:t>https://www.legalservicesnyc.org/pro-bono-resources/immigration-resources/pro-bono-habeas-clinic/</a:t>
            </a:r>
            <a:endParaRPr lang="en-US" sz="3300" b="1" u="sng" dirty="0">
              <a:solidFill>
                <a:srgbClr val="0000FF"/>
              </a:solidFill>
              <a:ea typeface="Times New Roman" panose="02020603050405020304" pitchFamily="18" charset="0"/>
            </a:endParaRPr>
          </a:p>
          <a:p>
            <a:pPr marR="0" lvl="0">
              <a:lnSpc>
                <a:spcPct val="120000"/>
              </a:lnSpc>
            </a:pPr>
            <a:r>
              <a:rPr lang="pt-BR" sz="3300" b="1" dirty="0" err="1">
                <a:ea typeface="Times New Roman" panose="02020603050405020304" pitchFamily="18" charset="0"/>
              </a:rPr>
              <a:t>Password</a:t>
            </a:r>
            <a:r>
              <a:rPr lang="pt-BR" sz="3300" dirty="0">
                <a:ea typeface="Times New Roman" panose="02020603050405020304" pitchFamily="18" charset="0"/>
              </a:rPr>
              <a:t>: </a:t>
            </a:r>
            <a:r>
              <a:rPr lang="pt-BR" sz="3300" dirty="0" err="1">
                <a:ea typeface="Times New Roman" panose="02020603050405020304" pitchFamily="18" charset="0"/>
              </a:rPr>
              <a:t>demandjustice</a:t>
            </a:r>
            <a:endParaRPr lang="pt-BR" sz="3300" dirty="0">
              <a:ea typeface="Times New Roman" panose="02020603050405020304" pitchFamily="18" charset="0"/>
            </a:endParaRPr>
          </a:p>
          <a:p>
            <a:pPr marR="0" lvl="0">
              <a:lnSpc>
                <a:spcPct val="120000"/>
              </a:lnSpc>
            </a:pPr>
            <a:r>
              <a:rPr lang="en-US" sz="3300" b="1" dirty="0"/>
              <a:t>Key Materials:</a:t>
            </a:r>
          </a:p>
          <a:p>
            <a:pPr lvl="1">
              <a:lnSpc>
                <a:spcPct val="120000"/>
              </a:lnSpc>
            </a:pPr>
            <a:r>
              <a:rPr lang="en-US" sz="3300" b="1" dirty="0"/>
              <a:t>Template habeas petition </a:t>
            </a:r>
            <a:r>
              <a:rPr lang="en-US" sz="3300" dirty="0"/>
              <a:t>containing the “menu” of potential claims to tailor to your client’s facts</a:t>
            </a:r>
          </a:p>
          <a:p>
            <a:pPr lvl="1">
              <a:lnSpc>
                <a:spcPct val="120000"/>
              </a:lnSpc>
            </a:pPr>
            <a:r>
              <a:rPr lang="en-US" sz="3300" b="1" dirty="0"/>
              <a:t>Sample client declaration</a:t>
            </a:r>
          </a:p>
          <a:p>
            <a:pPr lvl="1">
              <a:lnSpc>
                <a:spcPct val="120000"/>
              </a:lnSpc>
            </a:pPr>
            <a:r>
              <a:rPr lang="en-US" sz="3300" b="1" dirty="0"/>
              <a:t>Sample recent petitions and decisions </a:t>
            </a:r>
            <a:r>
              <a:rPr lang="en-US" sz="3300" dirty="0"/>
              <a:t>that will help further your understanding of the potential claims </a:t>
            </a:r>
          </a:p>
          <a:p>
            <a:pPr lvl="1">
              <a:lnSpc>
                <a:spcPct val="120000"/>
              </a:lnSpc>
            </a:pPr>
            <a:r>
              <a:rPr lang="en-US" sz="3300" b="1" dirty="0"/>
              <a:t>Sample motions </a:t>
            </a:r>
            <a:r>
              <a:rPr lang="en-US" sz="3300" dirty="0"/>
              <a:t>to proceed with initials only and under seal</a:t>
            </a:r>
          </a:p>
          <a:p>
            <a:pPr lvl="1">
              <a:lnSpc>
                <a:spcPct val="120000"/>
              </a:lnSpc>
            </a:pPr>
            <a:r>
              <a:rPr lang="en-US" sz="3300" b="1" dirty="0"/>
              <a:t>Immigration Detention Habeas Primer 101 </a:t>
            </a:r>
            <a:r>
              <a:rPr lang="en-US" sz="3300" dirty="0"/>
              <a:t>– an introduction to key concepts and links to further, targeted reading</a:t>
            </a:r>
          </a:p>
          <a:p>
            <a:pPr lvl="1">
              <a:lnSpc>
                <a:spcPct val="120000"/>
              </a:lnSpc>
            </a:pPr>
            <a:r>
              <a:rPr lang="en-US" sz="3300" b="1" dirty="0"/>
              <a:t>Roadmap to Habeas Corpus Clinic </a:t>
            </a:r>
            <a:r>
              <a:rPr lang="en-US" sz="3300" dirty="0"/>
              <a:t>–outlines the steps and timeframe in detail, including interview guidance and document gathering </a:t>
            </a:r>
          </a:p>
          <a:p>
            <a:endParaRPr lang="en-US" dirty="0"/>
          </a:p>
        </p:txBody>
      </p:sp>
    </p:spTree>
    <p:extLst>
      <p:ext uri="{BB962C8B-B14F-4D97-AF65-F5344CB8AC3E}">
        <p14:creationId xmlns:p14="http://schemas.microsoft.com/office/powerpoint/2010/main" val="418383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ED26-4127-E0E0-5AE8-C9A8FA141D28}"/>
              </a:ext>
            </a:extLst>
          </p:cNvPr>
          <p:cNvSpPr>
            <a:spLocks noGrp="1"/>
          </p:cNvSpPr>
          <p:nvPr>
            <p:ph type="title"/>
          </p:nvPr>
        </p:nvSpPr>
        <p:spPr/>
        <p:txBody>
          <a:bodyPr/>
          <a:lstStyle/>
          <a:p>
            <a:r>
              <a:rPr lang="en-US" dirty="0"/>
              <a:t>Walk Through of Key Templates</a:t>
            </a:r>
          </a:p>
        </p:txBody>
      </p:sp>
      <p:graphicFrame>
        <p:nvGraphicFramePr>
          <p:cNvPr id="5" name="Content Placeholder 4">
            <a:extLst>
              <a:ext uri="{FF2B5EF4-FFF2-40B4-BE49-F238E27FC236}">
                <a16:creationId xmlns:a16="http://schemas.microsoft.com/office/drawing/2014/main" id="{981404DD-EE61-C3E5-CFA0-DC614C5DEF7F}"/>
              </a:ext>
            </a:extLst>
          </p:cNvPr>
          <p:cNvGraphicFramePr>
            <a:graphicFrameLocks noGrp="1"/>
          </p:cNvGraphicFramePr>
          <p:nvPr>
            <p:ph idx="1"/>
            <p:extLst>
              <p:ext uri="{D42A27DB-BD31-4B8C-83A1-F6EECF244321}">
                <p14:modId xmlns:p14="http://schemas.microsoft.com/office/powerpoint/2010/main" val="3378018019"/>
              </p:ext>
            </p:extLst>
          </p:nvPr>
        </p:nvGraphicFramePr>
        <p:xfrm>
          <a:off x="838200" y="1690688"/>
          <a:ext cx="914082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188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DBE9-4F04-4795-9197-9C3D68BD4529}"/>
              </a:ext>
            </a:extLst>
          </p:cNvPr>
          <p:cNvSpPr>
            <a:spLocks noGrp="1"/>
          </p:cNvSpPr>
          <p:nvPr>
            <p:ph type="title"/>
          </p:nvPr>
        </p:nvSpPr>
        <p:spPr>
          <a:xfrm>
            <a:off x="838200" y="365125"/>
            <a:ext cx="10515600" cy="1325563"/>
          </a:xfrm>
        </p:spPr>
        <p:txBody>
          <a:bodyPr anchor="ctr">
            <a:normAutofit/>
          </a:bodyPr>
          <a:lstStyle/>
          <a:p>
            <a:r>
              <a:rPr lang="en-US" dirty="0"/>
              <a:t>Summary of Roadmap Steps </a:t>
            </a:r>
          </a:p>
        </p:txBody>
      </p:sp>
      <p:graphicFrame>
        <p:nvGraphicFramePr>
          <p:cNvPr id="5" name="Content Placeholder 2">
            <a:extLst>
              <a:ext uri="{FF2B5EF4-FFF2-40B4-BE49-F238E27FC236}">
                <a16:creationId xmlns:a16="http://schemas.microsoft.com/office/drawing/2014/main" id="{7CC0CF31-E7C9-8D30-554F-CC469F33FCE5}"/>
              </a:ext>
            </a:extLst>
          </p:cNvPr>
          <p:cNvGraphicFramePr>
            <a:graphicFrameLocks noGrp="1"/>
          </p:cNvGraphicFramePr>
          <p:nvPr>
            <p:ph idx="1"/>
            <p:extLst>
              <p:ext uri="{D42A27DB-BD31-4B8C-83A1-F6EECF244321}">
                <p14:modId xmlns:p14="http://schemas.microsoft.com/office/powerpoint/2010/main" val="3771843675"/>
              </p:ext>
            </p:extLst>
          </p:nvPr>
        </p:nvGraphicFramePr>
        <p:xfrm>
          <a:off x="838200" y="1490133"/>
          <a:ext cx="10134600" cy="428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2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84E5-D771-6652-3D99-F7DF1C570FF9}"/>
              </a:ext>
            </a:extLst>
          </p:cNvPr>
          <p:cNvSpPr>
            <a:spLocks noGrp="1"/>
          </p:cNvSpPr>
          <p:nvPr>
            <p:ph type="title"/>
          </p:nvPr>
        </p:nvSpPr>
        <p:spPr>
          <a:xfrm>
            <a:off x="838200" y="365125"/>
            <a:ext cx="10515600" cy="1325563"/>
          </a:xfrm>
        </p:spPr>
        <p:txBody>
          <a:bodyPr anchor="ctr">
            <a:normAutofit/>
          </a:bodyPr>
          <a:lstStyle/>
          <a:p>
            <a:r>
              <a:rPr lang="en-US" dirty="0"/>
              <a:t>Time Frame For Deliverables</a:t>
            </a:r>
          </a:p>
        </p:txBody>
      </p:sp>
      <p:graphicFrame>
        <p:nvGraphicFramePr>
          <p:cNvPr id="5" name="Content Placeholder 4">
            <a:extLst>
              <a:ext uri="{FF2B5EF4-FFF2-40B4-BE49-F238E27FC236}">
                <a16:creationId xmlns:a16="http://schemas.microsoft.com/office/drawing/2014/main" id="{384E4ED5-0DAE-072F-7098-6CA6F429D4FF}"/>
              </a:ext>
            </a:extLst>
          </p:cNvPr>
          <p:cNvGraphicFramePr>
            <a:graphicFrameLocks noGrp="1"/>
          </p:cNvGraphicFramePr>
          <p:nvPr>
            <p:ph idx="1"/>
            <p:extLst>
              <p:ext uri="{E7BDC344-281C-4309-B0C6-D0EE65EED2A8}">
                <p202:designPr xmlns:p202="http://schemas.microsoft.com/office/powerpoint/2020/02/main">
                  <p202:designTagLst>
                    <p202:designTag name="ARCH:1:CLS" val="StackedSequentialRowTable"/>
                  </p202:designTagLst>
                </p202:designPr>
              </p:ext>
            </p:extLst>
          </p:nvPr>
        </p:nvGraphicFramePr>
        <p:xfrm>
          <a:off x="1140890" y="1825626"/>
          <a:ext cx="8535689" cy="3951720"/>
        </p:xfrm>
        <a:graphic>
          <a:graphicData uri="http://schemas.openxmlformats.org/drawingml/2006/table">
            <a:tbl>
              <a:tblPr bandRow="1">
                <a:noFill/>
                <a:tableStyleId>{5C22544A-7EE6-4342-B048-85BDC9FD1C3A}</a:tableStyleId>
              </a:tblPr>
              <a:tblGrid>
                <a:gridCol w="2137663">
                  <a:extLst>
                    <a:ext uri="{9D8B030D-6E8A-4147-A177-3AD203B41FA5}">
                      <a16:colId xmlns:a16="http://schemas.microsoft.com/office/drawing/2014/main" val="2341337767"/>
                    </a:ext>
                  </a:extLst>
                </a:gridCol>
                <a:gridCol w="6398026">
                  <a:extLst>
                    <a:ext uri="{9D8B030D-6E8A-4147-A177-3AD203B41FA5}">
                      <a16:colId xmlns:a16="http://schemas.microsoft.com/office/drawing/2014/main" val="3589871603"/>
                    </a:ext>
                  </a:extLst>
                </a:gridCol>
              </a:tblGrid>
              <a:tr h="790344">
                <a:tc>
                  <a:txBody>
                    <a:bodyPr/>
                    <a:lstStyle/>
                    <a:p>
                      <a:pPr>
                        <a:buNone/>
                      </a:pPr>
                      <a:r>
                        <a:rPr lang="en-US" sz="3200" b="1" cap="none" spc="0" dirty="0">
                          <a:solidFill>
                            <a:schemeClr val="accent1"/>
                          </a:solidFill>
                        </a:rPr>
                        <a:t>Now</a:t>
                      </a:r>
                    </a:p>
                  </a:txBody>
                  <a:tcPr marL="135746" marR="135746" marT="135746" marB="1357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Meet with LSNYC Mentors</a:t>
                      </a:r>
                    </a:p>
                  </a:txBody>
                  <a:tcPr marL="135746" marR="135746" marT="135746" marB="1357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673613200"/>
                  </a:ext>
                </a:extLst>
              </a:tr>
              <a:tr h="790344">
                <a:tc>
                  <a:txBody>
                    <a:bodyPr/>
                    <a:lstStyle/>
                    <a:p>
                      <a:pPr>
                        <a:buNone/>
                      </a:pPr>
                      <a:r>
                        <a:rPr lang="en-US" sz="3200" b="1" cap="none" spc="0" dirty="0">
                          <a:solidFill>
                            <a:schemeClr val="accent1"/>
                          </a:solidFill>
                        </a:rPr>
                        <a:t>Week 3</a:t>
                      </a: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Send Drafts &amp; Meet with LSNYC</a:t>
                      </a: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684383236"/>
                  </a:ext>
                </a:extLst>
              </a:tr>
              <a:tr h="790344">
                <a:tc>
                  <a:txBody>
                    <a:bodyPr/>
                    <a:lstStyle/>
                    <a:p>
                      <a:pPr>
                        <a:buNone/>
                      </a:pPr>
                      <a:r>
                        <a:rPr lang="en-US" sz="3200" b="1" cap="none" spc="0" dirty="0">
                          <a:solidFill>
                            <a:schemeClr val="accent1"/>
                          </a:solidFill>
                        </a:rPr>
                        <a:t>Week 5</a:t>
                      </a: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Receive Feedback &amp; Meet with LSNYC</a:t>
                      </a: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547733570"/>
                  </a:ext>
                </a:extLst>
              </a:tr>
              <a:tr h="790344">
                <a:tc>
                  <a:txBody>
                    <a:bodyPr/>
                    <a:lstStyle/>
                    <a:p>
                      <a:pPr>
                        <a:buNone/>
                      </a:pPr>
                      <a:r>
                        <a:rPr lang="en-US" sz="3200" b="1" cap="none" spc="0" dirty="0">
                          <a:solidFill>
                            <a:schemeClr val="accent1"/>
                          </a:solidFill>
                        </a:rPr>
                        <a:t>Week 6</a:t>
                      </a: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Finish Documents</a:t>
                      </a: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074757612"/>
                  </a:ext>
                </a:extLst>
              </a:tr>
              <a:tr h="790344">
                <a:tc>
                  <a:txBody>
                    <a:bodyPr/>
                    <a:lstStyle/>
                    <a:p>
                      <a:pPr>
                        <a:buNone/>
                      </a:pPr>
                      <a:endParaRPr lang="en-US" sz="3200" b="1" cap="none" spc="0" dirty="0">
                        <a:solidFill>
                          <a:schemeClr val="accent1"/>
                        </a:solidFill>
                      </a:endParaRP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endParaRPr lang="en-US" sz="2000" b="0" cap="none" spc="0" dirty="0">
                        <a:solidFill>
                          <a:schemeClr val="tx1"/>
                        </a:solidFill>
                      </a:endParaRPr>
                    </a:p>
                  </a:txBody>
                  <a:tcPr marL="135746" marR="135746" marT="135746" marB="1357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946659612"/>
                  </a:ext>
                </a:extLst>
              </a:tr>
            </a:tbl>
          </a:graphicData>
        </a:graphic>
      </p:graphicFrame>
    </p:spTree>
    <p:extLst>
      <p:ext uri="{BB962C8B-B14F-4D97-AF65-F5344CB8AC3E}">
        <p14:creationId xmlns:p14="http://schemas.microsoft.com/office/powerpoint/2010/main" val="2410047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DABF-0FA9-5B9A-6D35-4A0CF93EA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47E2F-F5A6-4A4A-DBB6-174241DC4C8A}"/>
              </a:ext>
            </a:extLst>
          </p:cNvPr>
          <p:cNvSpPr>
            <a:spLocks noGrp="1"/>
          </p:cNvSpPr>
          <p:nvPr>
            <p:ph type="title"/>
          </p:nvPr>
        </p:nvSpPr>
        <p:spPr/>
        <p:txBody>
          <a:bodyPr/>
          <a:lstStyle/>
          <a:p>
            <a:r>
              <a:rPr lang="en-US" dirty="0"/>
              <a:t>Checklist for Filing a Habeas Case in SDNY </a:t>
            </a:r>
          </a:p>
        </p:txBody>
      </p:sp>
      <p:sp>
        <p:nvSpPr>
          <p:cNvPr id="3" name="Content Placeholder 2">
            <a:extLst>
              <a:ext uri="{FF2B5EF4-FFF2-40B4-BE49-F238E27FC236}">
                <a16:creationId xmlns:a16="http://schemas.microsoft.com/office/drawing/2014/main" id="{EA1364D4-FF4D-03EA-87BE-64C770FB0C91}"/>
              </a:ext>
            </a:extLst>
          </p:cNvPr>
          <p:cNvSpPr>
            <a:spLocks noGrp="1"/>
          </p:cNvSpPr>
          <p:nvPr>
            <p:ph idx="1"/>
          </p:nvPr>
        </p:nvSpPr>
        <p:spPr>
          <a:xfrm>
            <a:off x="717452" y="1690688"/>
            <a:ext cx="10636348" cy="4086658"/>
          </a:xfrm>
        </p:spPr>
        <p:txBody>
          <a:bodyPr>
            <a:normAutofit fontScale="92500" lnSpcReduction="20000"/>
          </a:bodyPr>
          <a:lstStyle/>
          <a:p>
            <a:pPr marL="514350" indent="-514350">
              <a:lnSpc>
                <a:spcPct val="120000"/>
              </a:lnSpc>
              <a:buFont typeface="Wingdings" panose="05000000000000000000" pitchFamily="2" charset="2"/>
              <a:buChar char="ü"/>
            </a:pPr>
            <a:r>
              <a:rPr lang="en-US" sz="1600" dirty="0"/>
              <a:t>BEFORE your client is detained, have them </a:t>
            </a:r>
            <a:r>
              <a:rPr lang="en-US" sz="1600" b="1" dirty="0"/>
              <a:t>sign a G-28 </a:t>
            </a:r>
            <a:r>
              <a:rPr lang="en-US" sz="1600" dirty="0"/>
              <a:t>so you can communicate with the various agencies within the Department of Homeland Security (USCIS, ICE etc.) </a:t>
            </a:r>
          </a:p>
          <a:p>
            <a:pPr marL="514350" indent="-514350">
              <a:lnSpc>
                <a:spcPct val="120000"/>
              </a:lnSpc>
              <a:buFont typeface="Wingdings" panose="05000000000000000000" pitchFamily="2" charset="2"/>
              <a:buChar char="ü"/>
            </a:pPr>
            <a:r>
              <a:rPr lang="en-US" sz="1600" dirty="0"/>
              <a:t>Draft and finalize a </a:t>
            </a:r>
            <a:r>
              <a:rPr lang="en-US" sz="1600" b="1" dirty="0"/>
              <a:t>habeas petition</a:t>
            </a:r>
            <a:r>
              <a:rPr lang="en-US" sz="1600" dirty="0"/>
              <a:t>. The petition can include declarations from your client and the attorney present when the client was detained along with accompanying exhibits. </a:t>
            </a:r>
          </a:p>
          <a:p>
            <a:pPr marL="514350" indent="-514350">
              <a:lnSpc>
                <a:spcPct val="120000"/>
              </a:lnSpc>
              <a:buFont typeface="Wingdings" panose="05000000000000000000" pitchFamily="2" charset="2"/>
              <a:buChar char="ü"/>
            </a:pPr>
            <a:r>
              <a:rPr lang="en-US" sz="1600" dirty="0"/>
              <a:t>File either an application for an </a:t>
            </a:r>
            <a:r>
              <a:rPr lang="en-US" sz="1600" b="1" dirty="0"/>
              <a:t>Order to Show Cause or a Motion for a Temporary Restraining Order</a:t>
            </a:r>
            <a:r>
              <a:rPr lang="en-US" sz="1600" dirty="0"/>
              <a:t>. Discuss which is more appropriate with your LSNYC mentor. </a:t>
            </a:r>
          </a:p>
          <a:p>
            <a:pPr marL="514350" indent="-514350">
              <a:lnSpc>
                <a:spcPct val="120000"/>
              </a:lnSpc>
              <a:buFont typeface="Wingdings" panose="05000000000000000000" pitchFamily="2" charset="2"/>
              <a:buChar char="ü"/>
            </a:pPr>
            <a:r>
              <a:rPr lang="en-US" sz="1600" dirty="0"/>
              <a:t>File a </a:t>
            </a:r>
            <a:r>
              <a:rPr lang="en-US" sz="1600" b="1" dirty="0"/>
              <a:t>Motion to Proceed by Pseudonym </a:t>
            </a:r>
            <a:r>
              <a:rPr lang="en-US" sz="1600" dirty="0"/>
              <a:t>along with a Memorandum of Law. </a:t>
            </a:r>
          </a:p>
          <a:p>
            <a:pPr marL="514350" indent="-514350">
              <a:lnSpc>
                <a:spcPct val="120000"/>
              </a:lnSpc>
              <a:buFont typeface="Wingdings" panose="05000000000000000000" pitchFamily="2" charset="2"/>
              <a:buChar char="ü"/>
            </a:pPr>
            <a:r>
              <a:rPr lang="en-US" sz="1600" dirty="0"/>
              <a:t>File a </a:t>
            </a:r>
            <a:r>
              <a:rPr lang="en-US" sz="1600" b="1" dirty="0"/>
              <a:t>Civil Cover Sheet</a:t>
            </a:r>
            <a:r>
              <a:rPr lang="en-US" sz="1600" dirty="0"/>
              <a:t>.  </a:t>
            </a:r>
          </a:p>
          <a:p>
            <a:pPr marL="514350" indent="-514350">
              <a:lnSpc>
                <a:spcPct val="120000"/>
              </a:lnSpc>
              <a:buFont typeface="Wingdings" panose="05000000000000000000" pitchFamily="2" charset="2"/>
              <a:buChar char="ü"/>
            </a:pPr>
            <a:r>
              <a:rPr lang="en-US" sz="1600" dirty="0"/>
              <a:t>Depending on the circumstances and the risk of actual removal, you may want to </a:t>
            </a:r>
            <a:r>
              <a:rPr lang="en-US" sz="1600" b="1" dirty="0"/>
              <a:t>call the Clerk’s Office</a:t>
            </a:r>
            <a:r>
              <a:rPr lang="en-US" sz="1600" dirty="0"/>
              <a:t> to alert them to the emergency filing. </a:t>
            </a:r>
          </a:p>
          <a:p>
            <a:pPr marL="514350" indent="-514350">
              <a:lnSpc>
                <a:spcPct val="120000"/>
              </a:lnSpc>
              <a:buFont typeface="Wingdings" panose="05000000000000000000" pitchFamily="2" charset="2"/>
              <a:buChar char="ü"/>
            </a:pPr>
            <a:r>
              <a:rPr lang="en-US" sz="1600" b="1" dirty="0"/>
              <a:t>Email a copy of the petition </a:t>
            </a:r>
            <a:r>
              <a:rPr lang="en-US" sz="1600" dirty="0"/>
              <a:t>to the head of the Immigration practice at the U.S. Attorney’s Office, as of 10/10/25, Brandon Waterman, </a:t>
            </a:r>
            <a:r>
              <a:rPr lang="en-US" sz="1600" dirty="0">
                <a:hlinkClick r:id="rId2"/>
              </a:rPr>
              <a:t>brandon.waterman@usdoj.gov</a:t>
            </a:r>
            <a:r>
              <a:rPr lang="en-US" sz="1600" dirty="0"/>
              <a:t>. </a:t>
            </a:r>
          </a:p>
          <a:p>
            <a:pPr marL="514350" indent="-514350">
              <a:lnSpc>
                <a:spcPct val="120000"/>
              </a:lnSpc>
              <a:buFont typeface="Wingdings" panose="05000000000000000000" pitchFamily="2" charset="2"/>
              <a:buChar char="ü"/>
            </a:pPr>
            <a:r>
              <a:rPr lang="en-US" sz="1600" dirty="0"/>
              <a:t>File a request for summons and once issued effectuate service according to the FRCP. </a:t>
            </a:r>
          </a:p>
          <a:p>
            <a:pPr marL="514350" indent="-514350">
              <a:lnSpc>
                <a:spcPct val="120000"/>
              </a:lnSpc>
              <a:buFont typeface="Wingdings" panose="05000000000000000000" pitchFamily="2" charset="2"/>
              <a:buChar char="ü"/>
            </a:pPr>
            <a:endParaRPr lang="en-US" sz="2800" dirty="0"/>
          </a:p>
          <a:p>
            <a:pPr marL="514350" indent="-514350">
              <a:lnSpc>
                <a:spcPct val="120000"/>
              </a:lnSpc>
              <a:buFont typeface="Wingdings" panose="05000000000000000000" pitchFamily="2" charset="2"/>
              <a:buChar char="ü"/>
            </a:pPr>
            <a:endParaRPr lang="en-US" sz="2800" dirty="0"/>
          </a:p>
        </p:txBody>
      </p:sp>
    </p:spTree>
    <p:extLst>
      <p:ext uri="{BB962C8B-B14F-4D97-AF65-F5344CB8AC3E}">
        <p14:creationId xmlns:p14="http://schemas.microsoft.com/office/powerpoint/2010/main" val="345090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AE094-1E5B-B5DE-5AA6-74E3927C15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E520C53-B7AF-11FD-6B10-01E064F4F2FF}"/>
              </a:ext>
            </a:extLst>
          </p:cNvPr>
          <p:cNvSpPr txBox="1"/>
          <p:nvPr/>
        </p:nvSpPr>
        <p:spPr>
          <a:xfrm>
            <a:off x="662048" y="2103405"/>
            <a:ext cx="10762013" cy="2831544"/>
          </a:xfrm>
          <a:prstGeom prst="rect">
            <a:avLst/>
          </a:prstGeom>
          <a:noFill/>
        </p:spPr>
        <p:txBody>
          <a:bodyPr wrap="square">
            <a:spAutoFit/>
          </a:bodyPr>
          <a:lstStyle/>
          <a:p>
            <a:pPr algn="ctr"/>
            <a:r>
              <a:rPr lang="en-US" altLang="en-US" sz="5400" b="1" dirty="0">
                <a:solidFill>
                  <a:schemeClr val="accent1">
                    <a:lumMod val="50000"/>
                  </a:schemeClr>
                </a:solidFill>
                <a:ea typeface="+mj-ea"/>
              </a:rPr>
              <a:t>CLE CODE </a:t>
            </a:r>
          </a:p>
          <a:p>
            <a:br>
              <a:rPr lang="en-US" altLang="en-US" sz="5400" b="1" dirty="0">
                <a:ea typeface="+mj-ea"/>
              </a:rPr>
            </a:br>
            <a:r>
              <a:rPr lang="en-US" sz="5400" b="1" dirty="0"/>
              <a:t>	</a:t>
            </a:r>
            <a:br>
              <a:rPr lang="en-US" sz="1600" dirty="0"/>
            </a:br>
            <a:r>
              <a:rPr lang="en-US" sz="1600" dirty="0"/>
              <a:t> </a:t>
            </a:r>
            <a:endParaRPr lang="en-US" dirty="0"/>
          </a:p>
        </p:txBody>
      </p:sp>
    </p:spTree>
    <p:extLst>
      <p:ext uri="{BB962C8B-B14F-4D97-AF65-F5344CB8AC3E}">
        <p14:creationId xmlns:p14="http://schemas.microsoft.com/office/powerpoint/2010/main" val="4179070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CE52-FF8D-0DA9-EF20-DFD27B3F8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9F676-601F-2770-A048-7B830E88D851}"/>
              </a:ext>
            </a:extLst>
          </p:cNvPr>
          <p:cNvSpPr>
            <a:spLocks noGrp="1"/>
          </p:cNvSpPr>
          <p:nvPr>
            <p:ph type="title"/>
          </p:nvPr>
        </p:nvSpPr>
        <p:spPr/>
        <p:txBody>
          <a:bodyPr/>
          <a:lstStyle/>
          <a:p>
            <a:r>
              <a:rPr lang="en-US" dirty="0"/>
              <a:t>Intersection with Immigration Court</a:t>
            </a:r>
          </a:p>
        </p:txBody>
      </p:sp>
      <p:sp>
        <p:nvSpPr>
          <p:cNvPr id="3" name="Content Placeholder 2">
            <a:extLst>
              <a:ext uri="{FF2B5EF4-FFF2-40B4-BE49-F238E27FC236}">
                <a16:creationId xmlns:a16="http://schemas.microsoft.com/office/drawing/2014/main" id="{9E9C65D6-4486-2F3E-E04D-3F50926D3014}"/>
              </a:ext>
            </a:extLst>
          </p:cNvPr>
          <p:cNvSpPr>
            <a:spLocks noGrp="1"/>
          </p:cNvSpPr>
          <p:nvPr>
            <p:ph idx="1"/>
          </p:nvPr>
        </p:nvSpPr>
        <p:spPr>
          <a:xfrm>
            <a:off x="717452" y="1690688"/>
            <a:ext cx="10636348" cy="4086658"/>
          </a:xfrm>
        </p:spPr>
        <p:txBody>
          <a:bodyPr>
            <a:normAutofit fontScale="92500" lnSpcReduction="20000"/>
          </a:bodyPr>
          <a:lstStyle/>
          <a:p>
            <a:pPr marL="457200" indent="-457200">
              <a:lnSpc>
                <a:spcPct val="120000"/>
              </a:lnSpc>
              <a:buFont typeface="Arial" panose="020B0604020202020204" pitchFamily="34" charset="0"/>
              <a:buChar char="•"/>
            </a:pPr>
            <a:r>
              <a:rPr lang="en-US" sz="2800" dirty="0"/>
              <a:t>Habeas petitions must be filed in the court where the detainee is physically located at the time the habeas is filed. So, filing the habeas petition and TRO as soon as possible, ideally the same day, keeps the client in New York and prevents their transfer to a less favorable jurisdiction. </a:t>
            </a:r>
          </a:p>
          <a:p>
            <a:pPr marL="1143000" lvl="1" indent="-457200">
              <a:lnSpc>
                <a:spcPct val="120000"/>
              </a:lnSpc>
            </a:pPr>
            <a:r>
              <a:rPr lang="en-US" dirty="0"/>
              <a:t>This also prevents the client’s immigration case from being moved to jurisdictions that are legal service provider deserts and where immigration judge grant rates are significantly lower. </a:t>
            </a:r>
          </a:p>
          <a:p>
            <a:pPr marL="457200" indent="-457200">
              <a:lnSpc>
                <a:spcPct val="120000"/>
              </a:lnSpc>
              <a:buFont typeface="Arial" panose="020B0604020202020204" pitchFamily="34" charset="0"/>
              <a:buChar char="•"/>
            </a:pPr>
            <a:r>
              <a:rPr lang="en-US" sz="2800" dirty="0"/>
              <a:t>If your client has an old order of removal, you may need to file a motion to reopen proceedings and request an emergency stay of removal. Discuss this option with your LSNYC mentor. </a:t>
            </a:r>
          </a:p>
        </p:txBody>
      </p:sp>
    </p:spTree>
    <p:extLst>
      <p:ext uri="{BB962C8B-B14F-4D97-AF65-F5344CB8AC3E}">
        <p14:creationId xmlns:p14="http://schemas.microsoft.com/office/powerpoint/2010/main" val="5836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389B-FB2E-E71E-D3A8-CF265B347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5B402-ED26-0340-DB65-1D7E0ECDBB9E}"/>
              </a:ext>
            </a:extLst>
          </p:cNvPr>
          <p:cNvSpPr>
            <a:spLocks noGrp="1"/>
          </p:cNvSpPr>
          <p:nvPr>
            <p:ph type="title"/>
          </p:nvPr>
        </p:nvSpPr>
        <p:spPr>
          <a:xfrm>
            <a:off x="838200" y="1"/>
            <a:ext cx="10515600" cy="1252024"/>
          </a:xfrm>
        </p:spPr>
        <p:txBody>
          <a:bodyPr/>
          <a:lstStyle/>
          <a:p>
            <a:r>
              <a:rPr lang="en-US" dirty="0"/>
              <a:t>Intersection with Immigration Court</a:t>
            </a:r>
          </a:p>
        </p:txBody>
      </p:sp>
      <p:sp>
        <p:nvSpPr>
          <p:cNvPr id="3" name="Content Placeholder 2">
            <a:extLst>
              <a:ext uri="{FF2B5EF4-FFF2-40B4-BE49-F238E27FC236}">
                <a16:creationId xmlns:a16="http://schemas.microsoft.com/office/drawing/2014/main" id="{1FA6191B-7B26-B174-17AE-A68286B7FB6A}"/>
              </a:ext>
            </a:extLst>
          </p:cNvPr>
          <p:cNvSpPr>
            <a:spLocks noGrp="1"/>
          </p:cNvSpPr>
          <p:nvPr>
            <p:ph idx="1"/>
          </p:nvPr>
        </p:nvSpPr>
        <p:spPr>
          <a:xfrm>
            <a:off x="539262" y="1575583"/>
            <a:ext cx="11113476" cy="4515728"/>
          </a:xfrm>
        </p:spPr>
        <p:txBody>
          <a:bodyPr>
            <a:normAutofit fontScale="85000" lnSpcReduction="20000"/>
          </a:bodyPr>
          <a:lstStyle/>
          <a:p>
            <a:pPr marL="457200" indent="-457200">
              <a:lnSpc>
                <a:spcPct val="120000"/>
              </a:lnSpc>
              <a:buFont typeface="Arial" panose="020B0604020202020204" pitchFamily="34" charset="0"/>
              <a:buChar char="•"/>
            </a:pPr>
            <a:r>
              <a:rPr lang="en-US" dirty="0"/>
              <a:t>Contact your LSNYC mentors to discuss whether your client is eligible for bond in immigration court.</a:t>
            </a:r>
          </a:p>
          <a:p>
            <a:pPr marL="457200" indent="-457200">
              <a:lnSpc>
                <a:spcPct val="120000"/>
              </a:lnSpc>
              <a:buFont typeface="Arial" panose="020B0604020202020204" pitchFamily="34" charset="0"/>
              <a:buChar char="•"/>
            </a:pPr>
            <a:r>
              <a:rPr lang="en-US" dirty="0"/>
              <a:t>After ICE makes their custody determination, folks can ask an immigration judge (IJ) to review that determination by requesting a bond hearing. </a:t>
            </a:r>
          </a:p>
          <a:p>
            <a:pPr marL="1143000" lvl="1" indent="-457200">
              <a:lnSpc>
                <a:spcPct val="120000"/>
              </a:lnSpc>
            </a:pPr>
            <a:r>
              <a:rPr lang="en-US" dirty="0"/>
              <a:t>Minimum bond is $1,500, no maximum—discuss feasibility of paying bond with client, there are also some resources to procure bond, check out </a:t>
            </a:r>
            <a:r>
              <a:rPr lang="en-US" dirty="0">
                <a:hlinkClick r:id="rId2"/>
              </a:rPr>
              <a:t>https://envisionfreedom.org/</a:t>
            </a:r>
            <a:r>
              <a:rPr lang="en-US" dirty="0"/>
              <a:t>. </a:t>
            </a:r>
          </a:p>
          <a:p>
            <a:pPr marL="457200" indent="-457200">
              <a:lnSpc>
                <a:spcPct val="120000"/>
              </a:lnSpc>
              <a:buFont typeface="Arial" panose="020B0604020202020204" pitchFamily="34" charset="0"/>
              <a:buChar char="•"/>
            </a:pPr>
            <a:r>
              <a:rPr lang="en-US" dirty="0"/>
              <a:t>Bond hearings are separate from removal proceedings</a:t>
            </a:r>
          </a:p>
          <a:p>
            <a:pPr marL="1143000" lvl="1" indent="-457200">
              <a:lnSpc>
                <a:spcPct val="120000"/>
              </a:lnSpc>
            </a:pPr>
            <a:r>
              <a:rPr lang="en-US" dirty="0"/>
              <a:t>If the client is detained and they were previously on the non-detained (i.e. regular) docket, their case will be transferred to the detained docket, where things move on a much quicker timeline.  If you are successful getting your case released, the client’s case is again moved to the regular, non-detained docket.</a:t>
            </a:r>
          </a:p>
          <a:p>
            <a:pPr marL="1143000" lvl="1" indent="-457200">
              <a:lnSpc>
                <a:spcPct val="120000"/>
              </a:lnSpc>
            </a:pPr>
            <a:r>
              <a:rPr lang="en-US" dirty="0"/>
              <a:t>Regardless of how the bond hearing goes, you will still have to present the client’s defenses against removal at the individual hearing.</a:t>
            </a:r>
          </a:p>
          <a:p>
            <a:pPr marL="1143000" lvl="1" indent="-457200"/>
            <a:endParaRPr lang="en-US" dirty="0"/>
          </a:p>
        </p:txBody>
      </p:sp>
    </p:spTree>
    <p:extLst>
      <p:ext uri="{BB962C8B-B14F-4D97-AF65-F5344CB8AC3E}">
        <p14:creationId xmlns:p14="http://schemas.microsoft.com/office/powerpoint/2010/main" val="393719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152718"/>
            <a:ext cx="6934200" cy="1371600"/>
          </a:xfrm>
        </p:spPr>
        <p:txBody>
          <a:bodyPr/>
          <a:lstStyle/>
          <a:p>
            <a:pPr algn="ctr" eaLnBrk="1" hangingPunct="1"/>
            <a:r>
              <a:rPr lang="en-US" altLang="en-US" dirty="0"/>
              <a:t>Program Areas</a:t>
            </a:r>
          </a:p>
        </p:txBody>
      </p:sp>
      <p:sp>
        <p:nvSpPr>
          <p:cNvPr id="12293" name="Rectangle 3"/>
          <p:cNvSpPr>
            <a:spLocks noChangeArrowheads="1"/>
          </p:cNvSpPr>
          <p:nvPr/>
        </p:nvSpPr>
        <p:spPr bwMode="auto">
          <a:xfrm>
            <a:off x="1981200" y="-8161338"/>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 </a:t>
            </a:r>
          </a:p>
          <a:p>
            <a:pPr eaLnBrk="1" hangingPunct="1"/>
            <a:r>
              <a:rPr lang="en-US" altLang="en-US" b="1" dirty="0"/>
              <a:t>Consumer Rights.</a:t>
            </a:r>
            <a:r>
              <a:rPr lang="en-US" altLang="en-US" dirty="0"/>
              <a:t>  </a:t>
            </a:r>
          </a:p>
          <a:p>
            <a:pPr eaLnBrk="1" hangingPunct="1"/>
            <a:r>
              <a:rPr lang="en-US" altLang="en-US" b="1" dirty="0"/>
              <a:t>Tenant/Housing Rights.</a:t>
            </a:r>
            <a:r>
              <a:rPr lang="en-US" altLang="en-US" dirty="0"/>
              <a:t>  </a:t>
            </a:r>
          </a:p>
          <a:p>
            <a:pPr eaLnBrk="1" hangingPunct="1"/>
            <a:r>
              <a:rPr lang="en-US" altLang="en-US" b="1" dirty="0"/>
              <a:t>Employment.</a:t>
            </a:r>
            <a:r>
              <a:rPr lang="en-US" altLang="en-US" dirty="0"/>
              <a:t>  </a:t>
            </a:r>
          </a:p>
          <a:p>
            <a:pPr eaLnBrk="1" hangingPunct="1"/>
            <a:r>
              <a:rPr lang="en-US" altLang="en-US" b="1" dirty="0"/>
              <a:t>Foreclosure Protection.</a:t>
            </a:r>
            <a:r>
              <a:rPr lang="en-US" altLang="en-US" dirty="0"/>
              <a:t>  </a:t>
            </a:r>
          </a:p>
          <a:p>
            <a:pPr eaLnBrk="1" hangingPunct="1"/>
            <a:r>
              <a:rPr lang="en-US" altLang="en-US" b="1" dirty="0"/>
              <a:t>Family Law.</a:t>
            </a:r>
            <a:r>
              <a:rPr lang="en-US" altLang="en-US" dirty="0"/>
              <a:t>  </a:t>
            </a:r>
          </a:p>
          <a:p>
            <a:pPr eaLnBrk="1" hangingPunct="1"/>
            <a:r>
              <a:rPr lang="en-US" altLang="en-US" b="1" dirty="0"/>
              <a:t>Veterans Justice.</a:t>
            </a:r>
            <a:r>
              <a:rPr lang="en-US" altLang="en-US" dirty="0"/>
              <a:t>  </a:t>
            </a:r>
          </a:p>
          <a:p>
            <a:pPr eaLnBrk="1" hangingPunct="1"/>
            <a:r>
              <a:rPr lang="en-US" altLang="en-US" b="1" dirty="0"/>
              <a:t>Access to Benefits.</a:t>
            </a:r>
            <a:r>
              <a:rPr lang="en-US" altLang="en-US" dirty="0"/>
              <a:t> </a:t>
            </a:r>
          </a:p>
          <a:p>
            <a:pPr eaLnBrk="1" hangingPunct="1"/>
            <a:r>
              <a:rPr lang="en-US" altLang="en-US" b="1" dirty="0" err="1"/>
              <a:t>Disabilit</a:t>
            </a:r>
            <a:r>
              <a:rPr lang="en-US" altLang="en-US" b="1" dirty="0"/>
              <a:t>.</a:t>
            </a:r>
            <a:r>
              <a:rPr lang="en-US" altLang="en-US" dirty="0"/>
              <a:t>  </a:t>
            </a:r>
          </a:p>
          <a:p>
            <a:pPr eaLnBrk="1" hangingPunct="1"/>
            <a:r>
              <a:rPr lang="en-US" altLang="en-US" b="1" dirty="0"/>
              <a:t>Education. </a:t>
            </a:r>
          </a:p>
          <a:p>
            <a:pPr eaLnBrk="1" hangingPunct="1"/>
            <a:r>
              <a:rPr lang="en-US" altLang="en-US" b="1" dirty="0"/>
              <a:t>Immigration.  </a:t>
            </a:r>
            <a:endParaRPr lang="en-US" altLang="en-US" dirty="0"/>
          </a:p>
          <a:p>
            <a:pPr eaLnBrk="1" hangingPunct="1"/>
            <a:r>
              <a:rPr lang="en-US" altLang="en-US" b="1" dirty="0"/>
              <a:t>Anti-Discrimination Work. </a:t>
            </a:r>
          </a:p>
          <a:p>
            <a:pPr eaLnBrk="1" hangingPunct="1"/>
            <a:r>
              <a:rPr lang="en-US" altLang="en-US" b="1" dirty="0"/>
              <a:t>Disaster Relief.</a:t>
            </a:r>
            <a:r>
              <a:rPr lang="en-US" altLang="en-US" dirty="0"/>
              <a:t>   </a:t>
            </a:r>
          </a:p>
          <a:p>
            <a:pPr eaLnBrk="1" hangingPunct="1"/>
            <a:r>
              <a:rPr lang="en-US" altLang="en-US" b="1" dirty="0"/>
              <a:t>Tax.</a:t>
            </a:r>
            <a:r>
              <a:rPr lang="en-US" altLang="en-US" dirty="0"/>
              <a:t>  </a:t>
            </a:r>
          </a:p>
        </p:txBody>
      </p:sp>
      <p:sp>
        <p:nvSpPr>
          <p:cNvPr id="2" name="Slide Number Placeholder 1"/>
          <p:cNvSpPr>
            <a:spLocks noGrp="1"/>
          </p:cNvSpPr>
          <p:nvPr>
            <p:ph type="sldNum" sz="quarter" idx="12"/>
          </p:nvPr>
        </p:nvSpPr>
        <p:spPr>
          <a:xfrm rot="16200000">
            <a:off x="8227377" y="5885497"/>
            <a:ext cx="1315721" cy="365125"/>
          </a:xfrm>
          <a:prstGeom prst="rect">
            <a:avLst/>
          </a:prstGeom>
        </p:spPr>
        <p:txBody>
          <a:bodyPr vert="horz" lIns="91440" tIns="45720" rIns="91440" bIns="45720" rtlCol="0" anchor="ctr"/>
          <a:lstStyle>
            <a:defPPr>
              <a:defRPr lang="en-US"/>
            </a:defPPr>
            <a:lvl1pPr marL="0" algn="l" defTabSz="457200" rtl="0" eaLnBrk="1" latinLnBrk="0" hangingPunct="1">
              <a:defRPr sz="24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BC6CB4-0D04-5E4B-A739-7A8559F07FE6}" type="slidenum">
              <a:rPr lang="en-US" smtClean="0"/>
              <a:pPr/>
              <a:t>4</a:t>
            </a:fld>
            <a:endParaRPr lang="en-US"/>
          </a:p>
        </p:txBody>
      </p:sp>
      <p:graphicFrame>
        <p:nvGraphicFramePr>
          <p:cNvPr id="9" name="Content Placeholder 8"/>
          <p:cNvGraphicFramePr>
            <a:graphicFrameLocks noGrp="1"/>
          </p:cNvGraphicFramePr>
          <p:nvPr>
            <p:ph idx="1"/>
          </p:nvPr>
        </p:nvGraphicFramePr>
        <p:xfrm>
          <a:off x="1981199" y="1158949"/>
          <a:ext cx="7949610" cy="496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38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E7F54-6B60-0CFC-1707-26E4F8375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CD96A-CB59-F67E-2356-05C5DFFADE0A}"/>
              </a:ext>
            </a:extLst>
          </p:cNvPr>
          <p:cNvSpPr>
            <a:spLocks noGrp="1"/>
          </p:cNvSpPr>
          <p:nvPr>
            <p:ph type="title"/>
          </p:nvPr>
        </p:nvSpPr>
        <p:spPr>
          <a:xfrm>
            <a:off x="838200" y="1"/>
            <a:ext cx="10515600" cy="1252024"/>
          </a:xfrm>
        </p:spPr>
        <p:txBody>
          <a:bodyPr/>
          <a:lstStyle/>
          <a:p>
            <a:r>
              <a:rPr lang="en-US" dirty="0"/>
              <a:t>Intersection with Immigration Court</a:t>
            </a:r>
          </a:p>
        </p:txBody>
      </p:sp>
      <p:sp>
        <p:nvSpPr>
          <p:cNvPr id="3" name="Content Placeholder 2">
            <a:extLst>
              <a:ext uri="{FF2B5EF4-FFF2-40B4-BE49-F238E27FC236}">
                <a16:creationId xmlns:a16="http://schemas.microsoft.com/office/drawing/2014/main" id="{6A86F7AC-5BAB-8A9A-BEA6-AAB34D0D286F}"/>
              </a:ext>
            </a:extLst>
          </p:cNvPr>
          <p:cNvSpPr>
            <a:spLocks noGrp="1"/>
          </p:cNvSpPr>
          <p:nvPr>
            <p:ph idx="1"/>
          </p:nvPr>
        </p:nvSpPr>
        <p:spPr>
          <a:xfrm>
            <a:off x="295422" y="1575583"/>
            <a:ext cx="11357316" cy="4515728"/>
          </a:xfrm>
        </p:spPr>
        <p:txBody>
          <a:bodyPr>
            <a:normAutofit/>
          </a:bodyPr>
          <a:lstStyle/>
          <a:p>
            <a:pPr marL="457200" indent="-457200">
              <a:buFont typeface="Arial" panose="020B0604020202020204" pitchFamily="34" charset="0"/>
              <a:buChar char="•"/>
            </a:pPr>
            <a:r>
              <a:rPr lang="en-US" dirty="0"/>
              <a:t> Mandatory detention has expanded significantly under this administration, making many more people ineligible for bond</a:t>
            </a:r>
          </a:p>
          <a:p>
            <a:pPr marL="1143000" lvl="1" indent="-457200">
              <a:lnSpc>
                <a:spcPct val="120000"/>
              </a:lnSpc>
            </a:pPr>
            <a:r>
              <a:rPr lang="en-US" sz="2000" dirty="0"/>
              <a:t>Recent case law expands mandatory detention to include anyone who entered the US illegally, regardless of criminal history or how long they have been in the US.</a:t>
            </a:r>
          </a:p>
          <a:p>
            <a:pPr marL="1143000" lvl="1" indent="-457200">
              <a:lnSpc>
                <a:spcPct val="120000"/>
              </a:lnSpc>
            </a:pPr>
            <a:r>
              <a:rPr lang="en-US" sz="2000" dirty="0"/>
              <a:t>The Laken Riley Act, which impacts individuals who are arrested for low level crimes like shoplifting, even if charges are eventually dropped, makes individuals subject to mandatory detention. </a:t>
            </a:r>
          </a:p>
          <a:p>
            <a:pPr marL="1600200" lvl="2" indent="-457200">
              <a:lnSpc>
                <a:spcPct val="120000"/>
              </a:lnSpc>
            </a:pPr>
            <a:r>
              <a:rPr lang="en-US" sz="2000" dirty="0"/>
              <a:t>Does not impact individuals who entered with a visa, even if they overstayed their visa. </a:t>
            </a:r>
          </a:p>
          <a:p>
            <a:pPr marL="1143000" lvl="1" indent="-457200">
              <a:lnSpc>
                <a:spcPct val="120000"/>
              </a:lnSpc>
            </a:pPr>
            <a:r>
              <a:rPr lang="en-US" sz="2000" dirty="0"/>
              <a:t>May still want to request parole with ICE or a hearing with immigration judge despite ICE’s determination. </a:t>
            </a:r>
          </a:p>
          <a:p>
            <a:endParaRPr lang="en-US" sz="2000" dirty="0"/>
          </a:p>
          <a:p>
            <a:pPr marL="1143000" lvl="1" indent="-457200"/>
            <a:endParaRPr lang="en-US" dirty="0"/>
          </a:p>
        </p:txBody>
      </p:sp>
    </p:spTree>
    <p:extLst>
      <p:ext uri="{BB962C8B-B14F-4D97-AF65-F5344CB8AC3E}">
        <p14:creationId xmlns:p14="http://schemas.microsoft.com/office/powerpoint/2010/main" val="313389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E06AB-4A30-C539-C776-FE9780C01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A082F-D357-F8E0-B84C-095268FD6054}"/>
              </a:ext>
            </a:extLst>
          </p:cNvPr>
          <p:cNvSpPr>
            <a:spLocks noGrp="1"/>
          </p:cNvSpPr>
          <p:nvPr>
            <p:ph type="title"/>
          </p:nvPr>
        </p:nvSpPr>
        <p:spPr>
          <a:xfrm>
            <a:off x="838200" y="1"/>
            <a:ext cx="10515600" cy="1252024"/>
          </a:xfrm>
        </p:spPr>
        <p:txBody>
          <a:bodyPr/>
          <a:lstStyle/>
          <a:p>
            <a:r>
              <a:rPr lang="en-US" dirty="0"/>
              <a:t>Bond Eligibility and Hearing</a:t>
            </a:r>
          </a:p>
        </p:txBody>
      </p:sp>
      <p:sp>
        <p:nvSpPr>
          <p:cNvPr id="3" name="Content Placeholder 2">
            <a:extLst>
              <a:ext uri="{FF2B5EF4-FFF2-40B4-BE49-F238E27FC236}">
                <a16:creationId xmlns:a16="http://schemas.microsoft.com/office/drawing/2014/main" id="{FC61B868-1D5C-CB93-68C5-ED5D0B6AA020}"/>
              </a:ext>
            </a:extLst>
          </p:cNvPr>
          <p:cNvSpPr>
            <a:spLocks noGrp="1"/>
          </p:cNvSpPr>
          <p:nvPr>
            <p:ph idx="1"/>
          </p:nvPr>
        </p:nvSpPr>
        <p:spPr>
          <a:xfrm>
            <a:off x="295422" y="1575583"/>
            <a:ext cx="11357316" cy="4515728"/>
          </a:xfrm>
        </p:spPr>
        <p:txBody>
          <a:bodyPr>
            <a:normAutofit/>
          </a:bodyPr>
          <a:lstStyle/>
          <a:p>
            <a:pPr marL="342900" indent="-342900">
              <a:buFont typeface="Arial" panose="020B0604020202020204" pitchFamily="34" charset="0"/>
              <a:buChar char="•"/>
            </a:pPr>
            <a:r>
              <a:rPr lang="en-US" dirty="0"/>
              <a:t>To qualify for bond, the client has to demonstrate that:</a:t>
            </a:r>
          </a:p>
          <a:p>
            <a:pPr marL="1028700" lvl="1" indent="-342900">
              <a:lnSpc>
                <a:spcPct val="100000"/>
              </a:lnSpc>
            </a:pPr>
            <a:r>
              <a:rPr lang="en-US" sz="2000" dirty="0"/>
              <a:t>They are not a danger to the community</a:t>
            </a:r>
          </a:p>
          <a:p>
            <a:pPr marL="1485900" lvl="2" indent="-342900">
              <a:lnSpc>
                <a:spcPct val="100000"/>
              </a:lnSpc>
            </a:pPr>
            <a:r>
              <a:rPr lang="en-US" dirty="0"/>
              <a:t>Criminal history (including the extensiveness, recency and seriousness of the criminal activity)</a:t>
            </a:r>
          </a:p>
          <a:p>
            <a:pPr marL="1485900" lvl="2" indent="-342900">
              <a:lnSpc>
                <a:spcPct val="100000"/>
              </a:lnSpc>
            </a:pPr>
            <a:r>
              <a:rPr lang="en-US" dirty="0"/>
              <a:t>Alleged gang involvement or other negative factors (not paying child support, restraining orders, etc.)</a:t>
            </a:r>
          </a:p>
          <a:p>
            <a:pPr marL="1028700" lvl="1" indent="-342900">
              <a:lnSpc>
                <a:spcPct val="100000"/>
              </a:lnSpc>
            </a:pPr>
            <a:r>
              <a:rPr lang="en-US" sz="2000" dirty="0"/>
              <a:t>They are not a flight risk</a:t>
            </a:r>
          </a:p>
          <a:p>
            <a:pPr marL="1485900" lvl="2" indent="-342900">
              <a:lnSpc>
                <a:spcPct val="100000"/>
              </a:lnSpc>
            </a:pPr>
            <a:r>
              <a:rPr lang="en-US" dirty="0"/>
              <a:t>Record appearing for immigration hearings and appointments in the past</a:t>
            </a:r>
          </a:p>
          <a:p>
            <a:pPr marL="1485900" lvl="2" indent="-342900">
              <a:lnSpc>
                <a:spcPct val="100000"/>
              </a:lnSpc>
            </a:pPr>
            <a:r>
              <a:rPr lang="en-US" dirty="0"/>
              <a:t>Fixed address and length of residence in the US</a:t>
            </a:r>
          </a:p>
          <a:p>
            <a:pPr marL="1485900" lvl="2" indent="-342900">
              <a:lnSpc>
                <a:spcPct val="100000"/>
              </a:lnSpc>
            </a:pPr>
            <a:r>
              <a:rPr lang="en-US" dirty="0"/>
              <a:t>Family ties</a:t>
            </a:r>
          </a:p>
          <a:p>
            <a:pPr marL="1485900" lvl="2" indent="-342900">
              <a:lnSpc>
                <a:spcPct val="100000"/>
              </a:lnSpc>
            </a:pPr>
            <a:r>
              <a:rPr lang="en-US" dirty="0"/>
              <a:t>School and employment history</a:t>
            </a:r>
          </a:p>
          <a:p>
            <a:pPr marL="1485900" lvl="2" indent="-342900">
              <a:lnSpc>
                <a:spcPct val="100000"/>
              </a:lnSpc>
            </a:pPr>
            <a:r>
              <a:rPr lang="en-US" dirty="0"/>
              <a:t>Manner of entry and history of immigration violations</a:t>
            </a:r>
          </a:p>
          <a:p>
            <a:pPr marL="1485900" lvl="2" indent="-342900">
              <a:lnSpc>
                <a:spcPct val="100000"/>
              </a:lnSpc>
            </a:pPr>
            <a:r>
              <a:rPr lang="en-US" dirty="0"/>
              <a:t>Eligibility for immigration relief</a:t>
            </a:r>
          </a:p>
          <a:p>
            <a:pPr marL="1485900" lvl="2" indent="-342900">
              <a:lnSpc>
                <a:spcPct val="100000"/>
              </a:lnSpc>
            </a:pPr>
            <a:r>
              <a:rPr lang="en-US" dirty="0"/>
              <a:t>Other community ties</a:t>
            </a:r>
          </a:p>
          <a:p>
            <a:pPr marL="1485900" lvl="2" indent="-342900">
              <a:lnSpc>
                <a:spcPct val="100000"/>
              </a:lnSpc>
            </a:pPr>
            <a:endParaRPr lang="en-US" dirty="0"/>
          </a:p>
          <a:p>
            <a:pPr marL="1485900" lvl="2" indent="-342900"/>
            <a:endParaRPr lang="en-US" sz="2400" dirty="0"/>
          </a:p>
          <a:p>
            <a:pPr marL="1143000" lvl="1" indent="-457200"/>
            <a:endParaRPr lang="en-US" dirty="0"/>
          </a:p>
        </p:txBody>
      </p:sp>
    </p:spTree>
    <p:extLst>
      <p:ext uri="{BB962C8B-B14F-4D97-AF65-F5344CB8AC3E}">
        <p14:creationId xmlns:p14="http://schemas.microsoft.com/office/powerpoint/2010/main" val="331316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D6E2D-4D2E-BEE1-AA94-55C111002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A1227-0E52-F5E8-4597-BE58819801F3}"/>
              </a:ext>
            </a:extLst>
          </p:cNvPr>
          <p:cNvSpPr>
            <a:spLocks noGrp="1"/>
          </p:cNvSpPr>
          <p:nvPr>
            <p:ph type="title"/>
          </p:nvPr>
        </p:nvSpPr>
        <p:spPr>
          <a:xfrm>
            <a:off x="838200" y="1"/>
            <a:ext cx="10515600" cy="1252024"/>
          </a:xfrm>
        </p:spPr>
        <p:txBody>
          <a:bodyPr/>
          <a:lstStyle/>
          <a:p>
            <a:r>
              <a:rPr lang="en-US" dirty="0"/>
              <a:t>Bond Eligibility and Hearing</a:t>
            </a:r>
          </a:p>
        </p:txBody>
      </p:sp>
      <p:sp>
        <p:nvSpPr>
          <p:cNvPr id="3" name="Content Placeholder 2">
            <a:extLst>
              <a:ext uri="{FF2B5EF4-FFF2-40B4-BE49-F238E27FC236}">
                <a16:creationId xmlns:a16="http://schemas.microsoft.com/office/drawing/2014/main" id="{7810CBD6-1647-AEA2-5682-222899DAB0F9}"/>
              </a:ext>
            </a:extLst>
          </p:cNvPr>
          <p:cNvSpPr>
            <a:spLocks noGrp="1"/>
          </p:cNvSpPr>
          <p:nvPr>
            <p:ph idx="1"/>
          </p:nvPr>
        </p:nvSpPr>
        <p:spPr>
          <a:xfrm>
            <a:off x="295422" y="1575583"/>
            <a:ext cx="11357316" cy="4515728"/>
          </a:xfrm>
        </p:spPr>
        <p:txBody>
          <a:bodyPr>
            <a:normAutofit/>
          </a:bodyPr>
          <a:lstStyle/>
          <a:p>
            <a:pPr marL="342900" indent="-342900">
              <a:lnSpc>
                <a:spcPct val="100000"/>
              </a:lnSpc>
              <a:buFont typeface="Arial" panose="020B0604020202020204" pitchFamily="34" charset="0"/>
              <a:buChar char="•"/>
            </a:pPr>
            <a:r>
              <a:rPr lang="en-US" dirty="0"/>
              <a:t>If the client is bond eligible, you will need to file a request for a bond hearing.</a:t>
            </a:r>
          </a:p>
          <a:p>
            <a:pPr marL="342900" indent="-342900">
              <a:lnSpc>
                <a:spcPct val="100000"/>
              </a:lnSpc>
              <a:buFont typeface="Arial" panose="020B0604020202020204" pitchFamily="34" charset="0"/>
              <a:buChar char="•"/>
            </a:pPr>
            <a:r>
              <a:rPr lang="en-US" dirty="0"/>
              <a:t>These are scheduled quickly, so be sure your evidence and hearing preparation is solid before making the request.</a:t>
            </a:r>
          </a:p>
          <a:p>
            <a:pPr marL="342900" indent="-342900">
              <a:lnSpc>
                <a:spcPct val="100000"/>
              </a:lnSpc>
              <a:buFont typeface="Arial" panose="020B0604020202020204" pitchFamily="34" charset="0"/>
              <a:buChar char="•"/>
            </a:pPr>
            <a:r>
              <a:rPr lang="en-US" dirty="0"/>
              <a:t>The bond hearing can sometimes happen at the same time as the master calendar hearing.</a:t>
            </a:r>
          </a:p>
          <a:p>
            <a:pPr marL="1028700" lvl="1" indent="-342900">
              <a:lnSpc>
                <a:spcPct val="100000"/>
              </a:lnSpc>
            </a:pPr>
            <a:r>
              <a:rPr lang="en-US" dirty="0"/>
              <a:t>Bond hearings tend to move quickly and don’t always allow for witness testimony beyond the client.</a:t>
            </a:r>
          </a:p>
          <a:p>
            <a:pPr marL="1028700" lvl="1" indent="-342900">
              <a:lnSpc>
                <a:spcPct val="100000"/>
              </a:lnSpc>
            </a:pPr>
            <a:r>
              <a:rPr lang="en-US" dirty="0"/>
              <a:t>If your client has a criminal history, be aware that many judges will request prejudicial documentation like arrest records and police report. Be prepared </a:t>
            </a:r>
            <a:r>
              <a:rPr lang="en-US"/>
              <a:t>to push </a:t>
            </a:r>
            <a:r>
              <a:rPr lang="en-US" dirty="0"/>
              <a:t>back on submitting this evidence. </a:t>
            </a:r>
          </a:p>
          <a:p>
            <a:pPr marL="342900" indent="-342900">
              <a:buFont typeface="Arial" panose="020B0604020202020204" pitchFamily="34" charset="0"/>
              <a:buChar char="•"/>
            </a:pPr>
            <a:endParaRPr lang="en-US" dirty="0"/>
          </a:p>
          <a:p>
            <a:pPr marL="1485900" lvl="2" indent="-342900">
              <a:lnSpc>
                <a:spcPct val="100000"/>
              </a:lnSpc>
            </a:pPr>
            <a:endParaRPr lang="en-US" dirty="0"/>
          </a:p>
          <a:p>
            <a:pPr marL="1485900" lvl="2" indent="-342900"/>
            <a:endParaRPr lang="en-US" sz="2400" dirty="0"/>
          </a:p>
          <a:p>
            <a:pPr marL="1143000" lvl="1" indent="-457200"/>
            <a:endParaRPr lang="en-US" dirty="0"/>
          </a:p>
        </p:txBody>
      </p:sp>
    </p:spTree>
    <p:extLst>
      <p:ext uri="{BB962C8B-B14F-4D97-AF65-F5344CB8AC3E}">
        <p14:creationId xmlns:p14="http://schemas.microsoft.com/office/powerpoint/2010/main" val="4022266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981D8-27BB-3009-2FA7-0EB887BC10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573A5D-A01B-7D79-57C7-CD42AE0092A0}"/>
              </a:ext>
            </a:extLst>
          </p:cNvPr>
          <p:cNvSpPr txBox="1"/>
          <p:nvPr/>
        </p:nvSpPr>
        <p:spPr>
          <a:xfrm>
            <a:off x="662048" y="2103405"/>
            <a:ext cx="10762013" cy="3662541"/>
          </a:xfrm>
          <a:prstGeom prst="rect">
            <a:avLst/>
          </a:prstGeom>
          <a:noFill/>
        </p:spPr>
        <p:txBody>
          <a:bodyPr wrap="square">
            <a:spAutoFit/>
          </a:bodyPr>
          <a:lstStyle/>
          <a:p>
            <a:r>
              <a:rPr lang="en-US" altLang="en-US" sz="5400" b="1" dirty="0">
                <a:solidFill>
                  <a:schemeClr val="accent1">
                    <a:lumMod val="50000"/>
                  </a:schemeClr>
                </a:solidFill>
                <a:ea typeface="+mj-ea"/>
              </a:rPr>
              <a:t>PART IV: </a:t>
            </a:r>
          </a:p>
          <a:p>
            <a:r>
              <a:rPr lang="en-US" sz="5400" b="1" dirty="0"/>
              <a:t>Client Interview Tips</a:t>
            </a:r>
          </a:p>
          <a:p>
            <a:br>
              <a:rPr lang="en-US" altLang="en-US" sz="5400" b="1" dirty="0">
                <a:ea typeface="+mj-ea"/>
              </a:rPr>
            </a:br>
            <a:r>
              <a:rPr lang="en-US" sz="5400" b="1" dirty="0"/>
              <a:t>	</a:t>
            </a:r>
            <a:br>
              <a:rPr lang="en-US" sz="1600" dirty="0"/>
            </a:br>
            <a:r>
              <a:rPr lang="en-US" sz="1600" dirty="0"/>
              <a:t> </a:t>
            </a:r>
            <a:endParaRPr lang="en-US" dirty="0"/>
          </a:p>
        </p:txBody>
      </p:sp>
    </p:spTree>
    <p:extLst>
      <p:ext uri="{BB962C8B-B14F-4D97-AF65-F5344CB8AC3E}">
        <p14:creationId xmlns:p14="http://schemas.microsoft.com/office/powerpoint/2010/main" val="774603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2DA4-97A3-0006-95A5-81380A685CE8}"/>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0520C0C-5C81-3520-7246-D803F980E37A}"/>
              </a:ext>
            </a:extLst>
          </p:cNvPr>
          <p:cNvSpPr txBox="1">
            <a:spLocks/>
          </p:cNvSpPr>
          <p:nvPr/>
        </p:nvSpPr>
        <p:spPr>
          <a:xfrm>
            <a:off x="322392" y="1362652"/>
            <a:ext cx="11435854" cy="4402080"/>
          </a:xfrm>
          <a:prstGeom prst="rect">
            <a:avLst/>
          </a:prstGeom>
        </p:spPr>
        <p:txBody>
          <a:bodyPr vert="horz" lIns="91440" tIns="45720" rIns="91440" bIns="45720" rtlCol="0" anchor="t">
            <a:noAutofit/>
          </a:bodyPr>
          <a:lst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b="1" dirty="0">
                <a:latin typeface="+mn-lt"/>
              </a:rPr>
              <a:t>Good preparation is key to an efficient interview that will minimize emotional stress</a:t>
            </a:r>
          </a:p>
          <a:p>
            <a:pPr marL="342900" indent="-342900">
              <a:buFont typeface="Arial" panose="020B0604020202020204" pitchFamily="34" charset="0"/>
              <a:buChar char="•"/>
            </a:pPr>
            <a:r>
              <a:rPr lang="en-US" altLang="en-US" b="1" dirty="0">
                <a:latin typeface="+mn-lt"/>
              </a:rPr>
              <a:t>Be sensitive </a:t>
            </a:r>
            <a:r>
              <a:rPr lang="en-US" altLang="en-US" dirty="0">
                <a:latin typeface="+mn-lt"/>
              </a:rPr>
              <a:t>and use </a:t>
            </a:r>
            <a:r>
              <a:rPr lang="en-US" altLang="en-US" b="1" dirty="0">
                <a:latin typeface="+mn-lt"/>
              </a:rPr>
              <a:t>open-ended questions</a:t>
            </a:r>
          </a:p>
          <a:p>
            <a:pPr marL="342900" lvl="1" indent="-342900">
              <a:spcAft>
                <a:spcPts val="600"/>
              </a:spcAft>
              <a:buClrTx/>
            </a:pPr>
            <a:r>
              <a:rPr lang="en-US" altLang="en-US" sz="2000" dirty="0">
                <a:latin typeface="+mn-lt"/>
              </a:rPr>
              <a:t>Acknowledge that you will be discussing a lot of potentially sensitive information and </a:t>
            </a:r>
            <a:r>
              <a:rPr lang="en-US" altLang="en-US" sz="2000" b="1" dirty="0">
                <a:latin typeface="+mn-lt"/>
              </a:rPr>
              <a:t>remind clients that you will keep their information confidential</a:t>
            </a:r>
            <a:r>
              <a:rPr lang="en-US" altLang="en-US" sz="2000" dirty="0">
                <a:latin typeface="+mn-lt"/>
              </a:rPr>
              <a:t>. </a:t>
            </a:r>
          </a:p>
          <a:p>
            <a:pPr marL="342900" lvl="1" indent="-342900">
              <a:spcAft>
                <a:spcPts val="600"/>
              </a:spcAft>
              <a:buClrTx/>
            </a:pPr>
            <a:r>
              <a:rPr lang="en-US" altLang="en-US" sz="2000" dirty="0"/>
              <a:t>When appropriate, review LGBT terminology and ensure that you are using the client’s preferred pronouns</a:t>
            </a:r>
          </a:p>
          <a:p>
            <a:pPr marL="342900" lvl="1" indent="-342900">
              <a:spcAft>
                <a:spcPts val="600"/>
              </a:spcAft>
              <a:buClrTx/>
            </a:pPr>
            <a:r>
              <a:rPr lang="en-US" altLang="en-US" sz="2000" dirty="0">
                <a:latin typeface="+mn-lt"/>
              </a:rPr>
              <a:t>Clients with minor children should be counseled on how to prepare for the possibility of detention which includes making decisions about who will care for their children, providing important information about their child (medications, allergies, etc.) as well as other considerations. LSNYC mentors can provide resources to help facilitate these conversations. </a:t>
            </a:r>
          </a:p>
        </p:txBody>
      </p:sp>
      <p:sp>
        <p:nvSpPr>
          <p:cNvPr id="9" name="Slide Number Placeholder 3">
            <a:extLst>
              <a:ext uri="{FF2B5EF4-FFF2-40B4-BE49-F238E27FC236}">
                <a16:creationId xmlns:a16="http://schemas.microsoft.com/office/drawing/2014/main" id="{0FE02795-1E98-C682-0B8E-E14924FE2C10}"/>
              </a:ext>
            </a:extLst>
          </p:cNvPr>
          <p:cNvSpPr txBox="1">
            <a:spLocks/>
          </p:cNvSpPr>
          <p:nvPr/>
        </p:nvSpPr>
        <p:spPr>
          <a:xfrm>
            <a:off x="10785696" y="5281333"/>
            <a:ext cx="695873" cy="214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bg1"/>
              </a:solidFill>
            </a:endParaRPr>
          </a:p>
        </p:txBody>
      </p:sp>
      <p:sp>
        <p:nvSpPr>
          <p:cNvPr id="10" name="TextBox 9">
            <a:extLst>
              <a:ext uri="{FF2B5EF4-FFF2-40B4-BE49-F238E27FC236}">
                <a16:creationId xmlns:a16="http://schemas.microsoft.com/office/drawing/2014/main" id="{D17B312B-C6BA-80F7-6F7B-CE7EA112A5B7}"/>
              </a:ext>
            </a:extLst>
          </p:cNvPr>
          <p:cNvSpPr txBox="1"/>
          <p:nvPr/>
        </p:nvSpPr>
        <p:spPr>
          <a:xfrm>
            <a:off x="392729" y="364721"/>
            <a:ext cx="11658593"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TIPS FOR CLIENT MEETINGS</a:t>
            </a:r>
            <a:endParaRPr lang="en-US" sz="4400" b="1" dirty="0">
              <a:highlight>
                <a:srgbClr val="0000FF"/>
              </a:highlight>
              <a:cs typeface="Calibri"/>
            </a:endParaRPr>
          </a:p>
        </p:txBody>
      </p:sp>
    </p:spTree>
    <p:extLst>
      <p:ext uri="{BB962C8B-B14F-4D97-AF65-F5344CB8AC3E}">
        <p14:creationId xmlns:p14="http://schemas.microsoft.com/office/powerpoint/2010/main" val="722656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CDDA5-CF77-61C5-B4AB-8AD816195432}"/>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8D748C8-11C4-F19D-F18F-FE04F28520C5}"/>
              </a:ext>
            </a:extLst>
          </p:cNvPr>
          <p:cNvSpPr txBox="1">
            <a:spLocks/>
          </p:cNvSpPr>
          <p:nvPr/>
        </p:nvSpPr>
        <p:spPr>
          <a:xfrm>
            <a:off x="322392" y="1362652"/>
            <a:ext cx="11435854" cy="4402080"/>
          </a:xfrm>
          <a:prstGeom prst="rect">
            <a:avLst/>
          </a:prstGeom>
        </p:spPr>
        <p:txBody>
          <a:bodyPr vert="horz" lIns="91440" tIns="45720" rIns="91440" bIns="45720" rtlCol="0" anchor="t">
            <a:noAutofit/>
          </a:bodyPr>
          <a:lst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0000"/>
              </a:lnSpc>
              <a:spcAft>
                <a:spcPts val="1200"/>
              </a:spcAft>
              <a:buFont typeface="Arial" panose="020B0604020202020204" pitchFamily="34" charset="0"/>
              <a:buChar char="•"/>
              <a:defRPr/>
            </a:pPr>
            <a:r>
              <a:rPr lang="en-US" altLang="en-US" sz="2400" dirty="0">
                <a:solidFill>
                  <a:prstClr val="black"/>
                </a:solidFill>
                <a:latin typeface="+mn-lt"/>
              </a:rPr>
              <a:t>Determine whether the client requires an interpreter, and schedule for one if needed ahead of time;</a:t>
            </a:r>
          </a:p>
          <a:p>
            <a:pPr marL="342900" indent="-342900">
              <a:lnSpc>
                <a:spcPct val="90000"/>
              </a:lnSpc>
              <a:spcAft>
                <a:spcPts val="1200"/>
              </a:spcAft>
              <a:buFont typeface="Arial" panose="020B0604020202020204" pitchFamily="34" charset="0"/>
              <a:buChar char="•"/>
              <a:defRPr/>
            </a:pPr>
            <a:r>
              <a:rPr lang="en-US" altLang="en-US" sz="2400" dirty="0">
                <a:solidFill>
                  <a:prstClr val="black"/>
                </a:solidFill>
                <a:latin typeface="+mn-lt"/>
              </a:rPr>
              <a:t>Explain the role of the interpreter to the client;</a:t>
            </a:r>
          </a:p>
          <a:p>
            <a:pPr marL="342900" indent="-342900">
              <a:lnSpc>
                <a:spcPct val="90000"/>
              </a:lnSpc>
              <a:spcAft>
                <a:spcPts val="1200"/>
              </a:spcAft>
              <a:buFont typeface="Arial" panose="020B0604020202020204" pitchFamily="34" charset="0"/>
              <a:buChar char="•"/>
              <a:defRPr/>
            </a:pPr>
            <a:r>
              <a:rPr lang="en-US" altLang="en-US" sz="2400" dirty="0">
                <a:solidFill>
                  <a:prstClr val="black"/>
                </a:solidFill>
                <a:latin typeface="+mn-lt"/>
              </a:rPr>
              <a:t>Establish some ground rules (i.e. speaking for 1-2 sentences to allow for accurate representation, speaking in first person, etc.);</a:t>
            </a:r>
          </a:p>
          <a:p>
            <a:pPr marL="342900" indent="-342900">
              <a:lnSpc>
                <a:spcPct val="90000"/>
              </a:lnSpc>
              <a:spcAft>
                <a:spcPts val="1200"/>
              </a:spcAft>
              <a:buFont typeface="Arial" panose="020B0604020202020204" pitchFamily="34" charset="0"/>
              <a:buChar char="•"/>
              <a:defRPr/>
            </a:pPr>
            <a:r>
              <a:rPr lang="en-US" altLang="en-US" sz="2400" dirty="0">
                <a:solidFill>
                  <a:prstClr val="black"/>
                </a:solidFill>
                <a:latin typeface="+mn-lt"/>
              </a:rPr>
              <a:t>Discuss breaks with the interpreter beforehand. Breaks every 30-40 minutes are advisable, particularly if the content is emotional or otherwise activating; </a:t>
            </a:r>
          </a:p>
          <a:p>
            <a:pPr marL="342900" indent="-342900">
              <a:lnSpc>
                <a:spcPct val="90000"/>
              </a:lnSpc>
              <a:spcAft>
                <a:spcPts val="1200"/>
              </a:spcAft>
              <a:buFont typeface="Arial" panose="020B0604020202020204" pitchFamily="34" charset="0"/>
              <a:buChar char="•"/>
              <a:defRPr/>
            </a:pPr>
            <a:r>
              <a:rPr lang="en-US" altLang="en-US" sz="2400" dirty="0">
                <a:solidFill>
                  <a:prstClr val="black"/>
                </a:solidFill>
                <a:latin typeface="+mn-lt"/>
              </a:rPr>
              <a:t>Interpreters should not hesitate to ask for a pause to look up words online.</a:t>
            </a:r>
          </a:p>
        </p:txBody>
      </p:sp>
      <p:sp>
        <p:nvSpPr>
          <p:cNvPr id="9" name="Slide Number Placeholder 3">
            <a:extLst>
              <a:ext uri="{FF2B5EF4-FFF2-40B4-BE49-F238E27FC236}">
                <a16:creationId xmlns:a16="http://schemas.microsoft.com/office/drawing/2014/main" id="{364F89D8-9705-4D84-D515-3D7E2F0409D6}"/>
              </a:ext>
            </a:extLst>
          </p:cNvPr>
          <p:cNvSpPr txBox="1">
            <a:spLocks/>
          </p:cNvSpPr>
          <p:nvPr/>
        </p:nvSpPr>
        <p:spPr>
          <a:xfrm>
            <a:off x="10785696" y="5281333"/>
            <a:ext cx="695873" cy="214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bg1"/>
              </a:solidFill>
            </a:endParaRPr>
          </a:p>
        </p:txBody>
      </p:sp>
      <p:sp>
        <p:nvSpPr>
          <p:cNvPr id="10" name="TextBox 9">
            <a:extLst>
              <a:ext uri="{FF2B5EF4-FFF2-40B4-BE49-F238E27FC236}">
                <a16:creationId xmlns:a16="http://schemas.microsoft.com/office/drawing/2014/main" id="{82CB31D2-C467-6B91-95D3-F5F9CD04E6D9}"/>
              </a:ext>
            </a:extLst>
          </p:cNvPr>
          <p:cNvSpPr txBox="1"/>
          <p:nvPr/>
        </p:nvSpPr>
        <p:spPr>
          <a:xfrm>
            <a:off x="392729" y="364721"/>
            <a:ext cx="11658593"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USING INTERPRETERS EFFECTIVELY </a:t>
            </a:r>
            <a:endParaRPr lang="en-US" sz="4400" b="1" dirty="0">
              <a:highlight>
                <a:srgbClr val="0000FF"/>
              </a:highlight>
              <a:cs typeface="Calibri"/>
            </a:endParaRPr>
          </a:p>
        </p:txBody>
      </p:sp>
    </p:spTree>
    <p:extLst>
      <p:ext uri="{BB962C8B-B14F-4D97-AF65-F5344CB8AC3E}">
        <p14:creationId xmlns:p14="http://schemas.microsoft.com/office/powerpoint/2010/main" val="2976144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0C9C8-018C-269D-0071-D11D048D4017}"/>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D249238-2716-5587-819A-B67E7A60E66C}"/>
              </a:ext>
            </a:extLst>
          </p:cNvPr>
          <p:cNvSpPr txBox="1">
            <a:spLocks/>
          </p:cNvSpPr>
          <p:nvPr/>
        </p:nvSpPr>
        <p:spPr>
          <a:xfrm>
            <a:off x="322392" y="1362652"/>
            <a:ext cx="11435854" cy="4402080"/>
          </a:xfrm>
          <a:prstGeom prst="rect">
            <a:avLst/>
          </a:prstGeom>
        </p:spPr>
        <p:txBody>
          <a:bodyPr vert="horz" lIns="91440" tIns="45720" rIns="91440" bIns="45720" rtlCol="0" anchor="t">
            <a:noAutofit/>
          </a:bodyPr>
          <a:lst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spcBef>
                <a:spcPts val="0"/>
              </a:spcBef>
              <a:spcAft>
                <a:spcPct val="0"/>
              </a:spcAft>
              <a:buFont typeface="Arial" charset="0"/>
              <a:buChar char="•"/>
            </a:pPr>
            <a:r>
              <a:rPr lang="en-US" altLang="en-US" sz="2800" b="0" dirty="0">
                <a:solidFill>
                  <a:prstClr val="black"/>
                </a:solidFill>
                <a:latin typeface="+mn-lt"/>
              </a:rPr>
              <a:t>Always ask client if they are in a safe space where they can talk privately;</a:t>
            </a:r>
          </a:p>
          <a:p>
            <a:pPr lvl="0" fontAlgn="base">
              <a:spcBef>
                <a:spcPts val="0"/>
              </a:spcBef>
              <a:spcAft>
                <a:spcPct val="0"/>
              </a:spcAft>
            </a:pPr>
            <a:endParaRPr lang="en-US" altLang="en-US" sz="2800" b="0" dirty="0">
              <a:solidFill>
                <a:prstClr val="black"/>
              </a:solidFill>
              <a:latin typeface="+mn-lt"/>
            </a:endParaRPr>
          </a:p>
          <a:p>
            <a:pPr marL="342900" lvl="0" indent="-342900" fontAlgn="base">
              <a:spcBef>
                <a:spcPts val="0"/>
              </a:spcBef>
              <a:spcAft>
                <a:spcPct val="0"/>
              </a:spcAft>
              <a:buFont typeface="Arial" charset="0"/>
              <a:buChar char="•"/>
            </a:pPr>
            <a:r>
              <a:rPr lang="en-US" altLang="en-US" sz="2800" b="0" dirty="0">
                <a:solidFill>
                  <a:prstClr val="black"/>
                </a:solidFill>
                <a:latin typeface="+mn-lt"/>
              </a:rPr>
              <a:t>Discuss whether the client has access to reliable phone service</a:t>
            </a:r>
            <a:r>
              <a:rPr lang="en-US" altLang="en-US" sz="2800" dirty="0">
                <a:solidFill>
                  <a:prstClr val="black"/>
                </a:solidFill>
                <a:latin typeface="+mn-lt"/>
              </a:rPr>
              <a:t> or </a:t>
            </a:r>
            <a:r>
              <a:rPr lang="en-US" altLang="en-US" sz="2800" b="0" dirty="0" err="1">
                <a:solidFill>
                  <a:prstClr val="black"/>
                </a:solidFill>
                <a:latin typeface="+mn-lt"/>
              </a:rPr>
              <a:t>WiFi</a:t>
            </a:r>
            <a:r>
              <a:rPr lang="en-US" altLang="en-US" sz="2800" b="0" dirty="0">
                <a:solidFill>
                  <a:prstClr val="black"/>
                </a:solidFill>
                <a:latin typeface="+mn-lt"/>
              </a:rPr>
              <a:t>; </a:t>
            </a:r>
          </a:p>
          <a:p>
            <a:pPr lvl="0" fontAlgn="base">
              <a:spcBef>
                <a:spcPts val="0"/>
              </a:spcBef>
              <a:spcAft>
                <a:spcPct val="0"/>
              </a:spcAft>
            </a:pPr>
            <a:endParaRPr lang="en-US" altLang="en-US" sz="2800" b="0" dirty="0">
              <a:solidFill>
                <a:prstClr val="black"/>
              </a:solidFill>
              <a:latin typeface="+mn-lt"/>
            </a:endParaRPr>
          </a:p>
          <a:p>
            <a:pPr marL="342900" lvl="0" indent="-342900" fontAlgn="base">
              <a:spcBef>
                <a:spcPts val="0"/>
              </a:spcBef>
              <a:spcAft>
                <a:spcPct val="0"/>
              </a:spcAft>
              <a:buFont typeface="Arial" charset="0"/>
              <a:buChar char="•"/>
            </a:pPr>
            <a:r>
              <a:rPr lang="en-US" altLang="en-US" sz="2800" b="0" dirty="0">
                <a:solidFill>
                  <a:prstClr val="black"/>
                </a:solidFill>
                <a:latin typeface="+mn-lt"/>
              </a:rPr>
              <a:t>Be flexible – phone calls could drop, you or the client might have to pause or end the conversation for different reasons;</a:t>
            </a:r>
          </a:p>
          <a:p>
            <a:pPr marL="342900" lvl="0" indent="-342900" fontAlgn="base">
              <a:spcBef>
                <a:spcPts val="0"/>
              </a:spcBef>
              <a:spcAft>
                <a:spcPct val="0"/>
              </a:spcAft>
              <a:buFont typeface="Arial" charset="0"/>
              <a:buChar char="•"/>
            </a:pPr>
            <a:endParaRPr lang="en-US" altLang="en-US" sz="2800" b="0" dirty="0">
              <a:solidFill>
                <a:prstClr val="black"/>
              </a:solidFill>
              <a:latin typeface="+mn-lt"/>
            </a:endParaRPr>
          </a:p>
          <a:p>
            <a:pPr marL="342900" lvl="0" indent="-342900" fontAlgn="base">
              <a:spcBef>
                <a:spcPts val="0"/>
              </a:spcBef>
              <a:spcAft>
                <a:spcPct val="0"/>
              </a:spcAft>
              <a:buFont typeface="Arial" charset="0"/>
              <a:buChar char="•"/>
            </a:pPr>
            <a:r>
              <a:rPr lang="en-US" altLang="en-US" sz="2800" b="0" dirty="0">
                <a:solidFill>
                  <a:prstClr val="black"/>
                </a:solidFill>
                <a:latin typeface="+mn-lt"/>
              </a:rPr>
              <a:t>Establish the best method of communication early on, and be mindful of client’s circumstances and offer alternatives. </a:t>
            </a:r>
          </a:p>
          <a:p>
            <a:pPr marL="0" lvl="0" indent="0" fontAlgn="base">
              <a:spcBef>
                <a:spcPts val="0"/>
              </a:spcBef>
              <a:spcAft>
                <a:spcPct val="0"/>
              </a:spcAft>
              <a:buNone/>
            </a:pPr>
            <a:endParaRPr lang="en-US" altLang="en-US" sz="2400" b="0" dirty="0">
              <a:solidFill>
                <a:prstClr val="black"/>
              </a:solidFill>
            </a:endParaRPr>
          </a:p>
        </p:txBody>
      </p:sp>
      <p:sp>
        <p:nvSpPr>
          <p:cNvPr id="9" name="Slide Number Placeholder 3">
            <a:extLst>
              <a:ext uri="{FF2B5EF4-FFF2-40B4-BE49-F238E27FC236}">
                <a16:creationId xmlns:a16="http://schemas.microsoft.com/office/drawing/2014/main" id="{2D73CDB7-8893-0C0C-C738-9EA73CA3642D}"/>
              </a:ext>
            </a:extLst>
          </p:cNvPr>
          <p:cNvSpPr txBox="1">
            <a:spLocks/>
          </p:cNvSpPr>
          <p:nvPr/>
        </p:nvSpPr>
        <p:spPr>
          <a:xfrm>
            <a:off x="10785696" y="5281333"/>
            <a:ext cx="695873" cy="214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bg1"/>
              </a:solidFill>
            </a:endParaRPr>
          </a:p>
        </p:txBody>
      </p:sp>
      <p:sp>
        <p:nvSpPr>
          <p:cNvPr id="10" name="TextBox 9">
            <a:extLst>
              <a:ext uri="{FF2B5EF4-FFF2-40B4-BE49-F238E27FC236}">
                <a16:creationId xmlns:a16="http://schemas.microsoft.com/office/drawing/2014/main" id="{DBC4B88F-DD2B-72FF-45A4-8C7811DA4486}"/>
              </a:ext>
            </a:extLst>
          </p:cNvPr>
          <p:cNvSpPr txBox="1"/>
          <p:nvPr/>
        </p:nvSpPr>
        <p:spPr>
          <a:xfrm>
            <a:off x="392729" y="364721"/>
            <a:ext cx="11658593"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REMOTE REPRESENTATION TIPS</a:t>
            </a:r>
            <a:endParaRPr lang="en-US" sz="4400" b="1" dirty="0">
              <a:highlight>
                <a:srgbClr val="0000FF"/>
              </a:highlight>
              <a:cs typeface="Calibri"/>
            </a:endParaRPr>
          </a:p>
        </p:txBody>
      </p:sp>
    </p:spTree>
    <p:extLst>
      <p:ext uri="{BB962C8B-B14F-4D97-AF65-F5344CB8AC3E}">
        <p14:creationId xmlns:p14="http://schemas.microsoft.com/office/powerpoint/2010/main" val="172057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F742229-60AF-E8F5-8E87-A2340FEF4474}"/>
              </a:ext>
            </a:extLst>
          </p:cNvPr>
          <p:cNvSpPr>
            <a:spLocks noGrp="1"/>
          </p:cNvSpPr>
          <p:nvPr>
            <p:ph sz="quarter" idx="10"/>
          </p:nvPr>
        </p:nvSpPr>
        <p:spPr>
          <a:xfrm>
            <a:off x="6498936" y="1790700"/>
            <a:ext cx="5083464" cy="3102262"/>
          </a:xfrm>
        </p:spPr>
        <p:txBody>
          <a:bodyPr/>
          <a:lstStyle/>
          <a:p>
            <a:pPr algn="ctr"/>
            <a:r>
              <a:rPr lang="en-US" altLang="en-US" dirty="0"/>
              <a:t>ANY QUESTIONS?</a:t>
            </a:r>
            <a:endParaRPr lang="en-US" dirty="0"/>
          </a:p>
          <a:p>
            <a:pPr algn="ctr"/>
            <a:endParaRPr lang="en-US" altLang="en-US" dirty="0"/>
          </a:p>
          <a:p>
            <a:pPr algn="ctr"/>
            <a:r>
              <a:rPr lang="en-US" altLang="en-US" dirty="0"/>
              <a:t>THANK YOU!</a:t>
            </a:r>
            <a:endParaRPr lang="en-US" dirty="0"/>
          </a:p>
          <a:p>
            <a:endParaRPr lang="en-US" dirty="0"/>
          </a:p>
        </p:txBody>
      </p:sp>
    </p:spTree>
    <p:extLst>
      <p:ext uri="{BB962C8B-B14F-4D97-AF65-F5344CB8AC3E}">
        <p14:creationId xmlns:p14="http://schemas.microsoft.com/office/powerpoint/2010/main" val="404651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61E-061E-7E0E-09D7-7BADFCECB88F}"/>
              </a:ext>
            </a:extLst>
          </p:cNvPr>
          <p:cNvSpPr>
            <a:spLocks noGrp="1"/>
          </p:cNvSpPr>
          <p:nvPr>
            <p:ph type="title"/>
          </p:nvPr>
        </p:nvSpPr>
        <p:spPr/>
        <p:txBody>
          <a:bodyPr/>
          <a:lstStyle/>
          <a:p>
            <a:r>
              <a:rPr lang="en-US" dirty="0"/>
              <a:t>Our Clients</a:t>
            </a:r>
          </a:p>
        </p:txBody>
      </p:sp>
      <p:graphicFrame>
        <p:nvGraphicFramePr>
          <p:cNvPr id="4" name="Content Placeholder 5">
            <a:extLst>
              <a:ext uri="{FF2B5EF4-FFF2-40B4-BE49-F238E27FC236}">
                <a16:creationId xmlns:a16="http://schemas.microsoft.com/office/drawing/2014/main" id="{8AF743A3-834C-23F9-E207-EED13A2953D0}"/>
              </a:ext>
            </a:extLst>
          </p:cNvPr>
          <p:cNvGraphicFramePr>
            <a:graphicFrameLocks/>
          </p:cNvGraphicFramePr>
          <p:nvPr>
            <p:extLst>
              <p:ext uri="{D42A27DB-BD31-4B8C-83A1-F6EECF244321}">
                <p14:modId xmlns:p14="http://schemas.microsoft.com/office/powerpoint/2010/main" val="744276350"/>
              </p:ext>
            </p:extLst>
          </p:nvPr>
        </p:nvGraphicFramePr>
        <p:xfrm>
          <a:off x="1754105" y="1690688"/>
          <a:ext cx="7131132" cy="3805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a:extLst>
              <a:ext uri="{FF2B5EF4-FFF2-40B4-BE49-F238E27FC236}">
                <a16:creationId xmlns:a16="http://schemas.microsoft.com/office/drawing/2014/main" id="{2BDBD28C-2139-DF9A-D2FC-72BE0039003A}"/>
              </a:ext>
            </a:extLst>
          </p:cNvPr>
          <p:cNvSpPr txBox="1">
            <a:spLocks/>
          </p:cNvSpPr>
          <p:nvPr/>
        </p:nvSpPr>
        <p:spPr>
          <a:xfrm rot="16200000">
            <a:off x="8227377" y="5885497"/>
            <a:ext cx="13157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54A14E-2E85-B44C-B15E-AA51F5D6BF18}" type="slidenum">
              <a:rPr lang="en-US" smtClean="0"/>
              <a:pPr/>
              <a:t>5</a:t>
            </a:fld>
            <a:endParaRPr lang="en-US"/>
          </a:p>
        </p:txBody>
      </p:sp>
    </p:spTree>
    <p:extLst>
      <p:ext uri="{BB962C8B-B14F-4D97-AF65-F5344CB8AC3E}">
        <p14:creationId xmlns:p14="http://schemas.microsoft.com/office/powerpoint/2010/main" val="250430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0262-B570-B97B-E660-70D46A2D59F9}"/>
              </a:ext>
            </a:extLst>
          </p:cNvPr>
          <p:cNvSpPr>
            <a:spLocks noGrp="1"/>
          </p:cNvSpPr>
          <p:nvPr>
            <p:ph type="title"/>
          </p:nvPr>
        </p:nvSpPr>
        <p:spPr>
          <a:xfrm>
            <a:off x="838200" y="365125"/>
            <a:ext cx="10515600" cy="1325563"/>
          </a:xfrm>
        </p:spPr>
        <p:txBody>
          <a:bodyPr anchor="ctr">
            <a:normAutofit/>
          </a:bodyPr>
          <a:lstStyle/>
          <a:p>
            <a:r>
              <a:rPr lang="en-US" dirty="0"/>
              <a:t>Our pro bono work by the numbers</a:t>
            </a:r>
            <a:endParaRPr lang="en-US" b="1"/>
          </a:p>
        </p:txBody>
      </p:sp>
      <p:graphicFrame>
        <p:nvGraphicFramePr>
          <p:cNvPr id="7" name="Content Placeholder 2">
            <a:extLst>
              <a:ext uri="{FF2B5EF4-FFF2-40B4-BE49-F238E27FC236}">
                <a16:creationId xmlns:a16="http://schemas.microsoft.com/office/drawing/2014/main" id="{9DC5B0FF-9F9A-BC27-9323-BA5086E63F0A}"/>
              </a:ext>
            </a:extLst>
          </p:cNvPr>
          <p:cNvGraphicFramePr>
            <a:graphicFrameLocks noGrp="1"/>
          </p:cNvGraphicFramePr>
          <p:nvPr>
            <p:ph idx="1"/>
            <p:extLst>
              <p:ext uri="{D42A27DB-BD31-4B8C-83A1-F6EECF244321}">
                <p14:modId xmlns:p14="http://schemas.microsoft.com/office/powerpoint/2010/main" val="1781857438"/>
              </p:ext>
            </p:extLst>
          </p:nvPr>
        </p:nvGraphicFramePr>
        <p:xfrm>
          <a:off x="838200" y="1825626"/>
          <a:ext cx="7787587" cy="395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70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8034-C68F-524B-4EE9-121BF3DBCB45}"/>
              </a:ext>
            </a:extLst>
          </p:cNvPr>
          <p:cNvSpPr>
            <a:spLocks noGrp="1"/>
          </p:cNvSpPr>
          <p:nvPr>
            <p:ph type="title"/>
          </p:nvPr>
        </p:nvSpPr>
        <p:spPr/>
        <p:txBody>
          <a:bodyPr/>
          <a:lstStyle/>
          <a:p>
            <a:r>
              <a:rPr lang="en-US" dirty="0">
                <a:latin typeface="Articulat CF Medium"/>
              </a:rPr>
              <a:t>Gibson &amp; LSNYC – a case study in impact</a:t>
            </a:r>
          </a:p>
        </p:txBody>
      </p:sp>
      <p:sp>
        <p:nvSpPr>
          <p:cNvPr id="3" name="Content Placeholder 2">
            <a:extLst>
              <a:ext uri="{FF2B5EF4-FFF2-40B4-BE49-F238E27FC236}">
                <a16:creationId xmlns:a16="http://schemas.microsoft.com/office/drawing/2014/main" id="{C7BBED52-558B-F5F6-E2CA-AF53CDEADDFE}"/>
              </a:ext>
            </a:extLst>
          </p:cNvPr>
          <p:cNvSpPr>
            <a:spLocks noGrp="1"/>
          </p:cNvSpPr>
          <p:nvPr>
            <p:ph idx="1"/>
          </p:nvPr>
        </p:nvSpPr>
        <p:spPr/>
        <p:txBody>
          <a:bodyPr vert="horz" lIns="91440" tIns="45720" rIns="91440" bIns="45720" rtlCol="0" anchor="t">
            <a:normAutofit/>
          </a:bodyPr>
          <a:lstStyle/>
          <a:p>
            <a:r>
              <a:rPr lang="en-US" dirty="0"/>
              <a:t>Since January 1, 2024:</a:t>
            </a:r>
          </a:p>
          <a:p>
            <a:pPr marL="457200" indent="-457200">
              <a:buFontTx/>
              <a:buChar char="-"/>
            </a:pPr>
            <a:r>
              <a:rPr lang="en-US" dirty="0">
                <a:latin typeface="Inter"/>
              </a:rPr>
              <a:t>791 cases</a:t>
            </a:r>
          </a:p>
          <a:p>
            <a:pPr marL="457200" indent="-457200">
              <a:buFontTx/>
              <a:buChar char="-"/>
            </a:pPr>
            <a:r>
              <a:rPr lang="en-US" dirty="0">
                <a:latin typeface="Inter"/>
              </a:rPr>
              <a:t>651 volunteers</a:t>
            </a:r>
          </a:p>
          <a:p>
            <a:pPr marL="457200" indent="-457200">
              <a:buFontTx/>
              <a:buChar char="-"/>
            </a:pPr>
            <a:r>
              <a:rPr lang="en-US" dirty="0">
                <a:latin typeface="Inter"/>
              </a:rPr>
              <a:t>216 children benefitting</a:t>
            </a:r>
          </a:p>
          <a:p>
            <a:pPr marL="457200" indent="-457200">
              <a:buFontTx/>
              <a:buChar char="-"/>
            </a:pPr>
            <a:r>
              <a:rPr lang="en-US" dirty="0">
                <a:latin typeface="Inter"/>
              </a:rPr>
              <a:t>10+ distinct initiatives</a:t>
            </a:r>
            <a:endParaRPr lang="en-US" dirty="0"/>
          </a:p>
          <a:p>
            <a:pPr marL="457200" indent="-457200">
              <a:buFontTx/>
              <a:buChar char="-"/>
            </a:pPr>
            <a:endParaRPr lang="en-US" dirty="0"/>
          </a:p>
        </p:txBody>
      </p:sp>
      <p:pic>
        <p:nvPicPr>
          <p:cNvPr id="5" name="Picture 4" descr="A pie chart with text and numbers&#10;&#10;AI-generated content may be incorrect.">
            <a:extLst>
              <a:ext uri="{FF2B5EF4-FFF2-40B4-BE49-F238E27FC236}">
                <a16:creationId xmlns:a16="http://schemas.microsoft.com/office/drawing/2014/main" id="{C23B9F57-C044-8D8E-32DB-1D32392460E5}"/>
              </a:ext>
            </a:extLst>
          </p:cNvPr>
          <p:cNvPicPr>
            <a:picLocks noChangeAspect="1"/>
          </p:cNvPicPr>
          <p:nvPr/>
        </p:nvPicPr>
        <p:blipFill>
          <a:blip r:embed="rId2"/>
          <a:stretch>
            <a:fillRect/>
          </a:stretch>
        </p:blipFill>
        <p:spPr>
          <a:xfrm>
            <a:off x="5412408" y="1635902"/>
            <a:ext cx="6551983" cy="4140378"/>
          </a:xfrm>
          <a:prstGeom prst="rect">
            <a:avLst/>
          </a:prstGeom>
        </p:spPr>
      </p:pic>
    </p:spTree>
    <p:extLst>
      <p:ext uri="{BB962C8B-B14F-4D97-AF65-F5344CB8AC3E}">
        <p14:creationId xmlns:p14="http://schemas.microsoft.com/office/powerpoint/2010/main" val="20892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6696-BBE1-9C69-0633-23C3A59C38F7}"/>
              </a:ext>
            </a:extLst>
          </p:cNvPr>
          <p:cNvSpPr txBox="1">
            <a:spLocks/>
          </p:cNvSpPr>
          <p:nvPr/>
        </p:nvSpPr>
        <p:spPr>
          <a:xfrm>
            <a:off x="489198" y="730347"/>
            <a:ext cx="8946902" cy="1371600"/>
          </a:xfrm>
          <a:prstGeom prst="rect">
            <a:avLst/>
          </a:prstGeom>
        </p:spPr>
        <p:txBody>
          <a:bodyPr/>
          <a:lstStyle>
            <a:lvl1pPr algn="l" defTabSz="914400" rtl="0" eaLnBrk="1" latinLnBrk="0" hangingPunct="1">
              <a:lnSpc>
                <a:spcPct val="90000"/>
              </a:lnSpc>
              <a:spcBef>
                <a:spcPct val="0"/>
              </a:spcBef>
              <a:buNone/>
              <a:defRPr sz="3600" b="0" i="0" kern="1200">
                <a:solidFill>
                  <a:schemeClr val="tx1"/>
                </a:solidFill>
                <a:latin typeface="Articulat CF Medium" pitchFamily="2" charset="77"/>
                <a:ea typeface="+mj-ea"/>
                <a:cs typeface="+mj-cs"/>
              </a:defRPr>
            </a:lvl1pPr>
          </a:lstStyle>
          <a:p>
            <a:r>
              <a:rPr lang="en-US" sz="4400" b="1" dirty="0">
                <a:solidFill>
                  <a:schemeClr val="accent1">
                    <a:lumMod val="50000"/>
                  </a:schemeClr>
                </a:solidFill>
              </a:rPr>
              <a:t>Agenda</a:t>
            </a:r>
          </a:p>
        </p:txBody>
      </p:sp>
      <p:sp>
        <p:nvSpPr>
          <p:cNvPr id="3" name="Content Placeholder 2">
            <a:extLst>
              <a:ext uri="{FF2B5EF4-FFF2-40B4-BE49-F238E27FC236}">
                <a16:creationId xmlns:a16="http://schemas.microsoft.com/office/drawing/2014/main" id="{0EBF2C85-C398-36B2-97A9-13C8FCC98BD2}"/>
              </a:ext>
            </a:extLst>
          </p:cNvPr>
          <p:cNvSpPr txBox="1">
            <a:spLocks/>
          </p:cNvSpPr>
          <p:nvPr/>
        </p:nvSpPr>
        <p:spPr>
          <a:xfrm>
            <a:off x="489197" y="1614791"/>
            <a:ext cx="10167079" cy="3978613"/>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3570" indent="-514350">
              <a:lnSpc>
                <a:spcPct val="200000"/>
              </a:lnSpc>
              <a:buFont typeface="+mj-lt"/>
              <a:buAutoNum type="romanUcPeriod"/>
            </a:pPr>
            <a:r>
              <a:rPr lang="en-US" sz="4000" b="1" dirty="0">
                <a:latin typeface="+mn-lt"/>
              </a:rPr>
              <a:t>The Immigration Detention Crisis </a:t>
            </a:r>
            <a:endParaRPr lang="en-US" dirty="0"/>
          </a:p>
          <a:p>
            <a:pPr marL="623570" indent="-514350">
              <a:lnSpc>
                <a:spcPct val="200000"/>
              </a:lnSpc>
              <a:buFont typeface="+mj-lt"/>
              <a:buAutoNum type="romanUcPeriod"/>
            </a:pPr>
            <a:r>
              <a:rPr lang="en-US" sz="4000" b="1" dirty="0">
                <a:latin typeface="+mn-lt"/>
              </a:rPr>
              <a:t>Habeas Corpus Overview</a:t>
            </a:r>
          </a:p>
          <a:p>
            <a:pPr marL="623570" indent="-514350">
              <a:lnSpc>
                <a:spcPct val="200000"/>
              </a:lnSpc>
              <a:buFont typeface="Aptos Display" panose="02110004020202020204"/>
              <a:buAutoNum type="romanUcPeriod"/>
            </a:pPr>
            <a:r>
              <a:rPr lang="en-US" sz="4000" b="1" dirty="0">
                <a:latin typeface="+mn-lt"/>
              </a:rPr>
              <a:t>Clinic Tasks &amp; Resources</a:t>
            </a:r>
          </a:p>
          <a:p>
            <a:pPr marL="623570" indent="-514350">
              <a:lnSpc>
                <a:spcPct val="200000"/>
              </a:lnSpc>
              <a:buFont typeface="+mj-lt"/>
              <a:buAutoNum type="romanUcPeriod"/>
            </a:pPr>
            <a:r>
              <a:rPr lang="en-US" sz="4000" b="1" dirty="0">
                <a:latin typeface="+mn-lt"/>
              </a:rPr>
              <a:t>Interview Tips </a:t>
            </a:r>
          </a:p>
        </p:txBody>
      </p:sp>
      <p:sp>
        <p:nvSpPr>
          <p:cNvPr id="4" name="Slide Number Placeholder 5">
            <a:extLst>
              <a:ext uri="{FF2B5EF4-FFF2-40B4-BE49-F238E27FC236}">
                <a16:creationId xmlns:a16="http://schemas.microsoft.com/office/drawing/2014/main" id="{D9F3333F-93A8-20E6-7546-6C77F05A011F}"/>
              </a:ext>
            </a:extLst>
          </p:cNvPr>
          <p:cNvSpPr txBox="1">
            <a:spLocks/>
          </p:cNvSpPr>
          <p:nvPr/>
        </p:nvSpPr>
        <p:spPr>
          <a:xfrm rot="16200000">
            <a:off x="8227377" y="5885497"/>
            <a:ext cx="13157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54A14E-2E85-B44C-B15E-AA51F5D6BF18}" type="slidenum">
              <a:rPr lang="en-US" smtClean="0"/>
              <a:pPr/>
              <a:t>8</a:t>
            </a:fld>
            <a:endParaRPr lang="en-US"/>
          </a:p>
        </p:txBody>
      </p:sp>
    </p:spTree>
    <p:extLst>
      <p:ext uri="{BB962C8B-B14F-4D97-AF65-F5344CB8AC3E}">
        <p14:creationId xmlns:p14="http://schemas.microsoft.com/office/powerpoint/2010/main" val="302650164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01E5CF-F08F-4BD5-87F1-E18C3F677822}"/>
              </a:ext>
            </a:extLst>
          </p:cNvPr>
          <p:cNvSpPr/>
          <p:nvPr/>
        </p:nvSpPr>
        <p:spPr>
          <a:xfrm>
            <a:off x="838200" y="1825626"/>
            <a:ext cx="10515600" cy="2978150"/>
          </a:xfrm>
          <a:prstGeom prst="rect">
            <a:avLst/>
          </a:prstGeom>
          <a:ln>
            <a:solidFill>
              <a:schemeClr val="accent1"/>
            </a:solidFill>
          </a:ln>
        </p:spPr>
        <p:txBody>
          <a:bodyPr vert="horz" lIns="91440" tIns="45720" rIns="91440" bIns="45720" rtlCol="0">
            <a:normAutofit/>
          </a:bodyPr>
          <a:lstStyle/>
          <a:p>
            <a:pPr>
              <a:lnSpc>
                <a:spcPts val="5000"/>
              </a:lnSpc>
              <a:spcBef>
                <a:spcPts val="1000"/>
              </a:spcBef>
            </a:pPr>
            <a:r>
              <a:rPr lang="en-US" altLang="en-US" sz="4000" b="1" i="0" kern="1200" dirty="0">
                <a:solidFill>
                  <a:schemeClr val="accent1">
                    <a:lumMod val="50000"/>
                  </a:schemeClr>
                </a:solidFill>
                <a:latin typeface="Articulat CF Medium" pitchFamily="2" charset="77"/>
                <a:ea typeface="Inter" panose="02000503000000020004" pitchFamily="2" charset="0"/>
                <a:cs typeface="+mn-cs"/>
              </a:rPr>
              <a:t>PART I: </a:t>
            </a:r>
          </a:p>
          <a:p>
            <a:pPr>
              <a:lnSpc>
                <a:spcPts val="5000"/>
              </a:lnSpc>
              <a:spcBef>
                <a:spcPts val="1000"/>
              </a:spcBef>
            </a:pPr>
            <a:r>
              <a:rPr lang="en-US" altLang="en-US" sz="4000" b="1" i="0" kern="1200" dirty="0">
                <a:latin typeface="Articulat CF Medium" pitchFamily="2" charset="77"/>
                <a:ea typeface="Inter" panose="02000503000000020004" pitchFamily="2" charset="0"/>
                <a:cs typeface="+mn-cs"/>
              </a:rPr>
              <a:t>The Immigration Detention Crisis</a:t>
            </a:r>
            <a:endParaRPr lang="en-US" sz="4000" b="1" i="0" kern="1200" dirty="0">
              <a:latin typeface="Articulat CF Medium" pitchFamily="2" charset="77"/>
              <a:ea typeface="Inter" panose="02000503000000020004" pitchFamily="2" charset="0"/>
              <a:cs typeface="+mn-cs"/>
            </a:endParaRPr>
          </a:p>
        </p:txBody>
      </p:sp>
    </p:spTree>
    <p:extLst>
      <p:ext uri="{BB962C8B-B14F-4D97-AF65-F5344CB8AC3E}">
        <p14:creationId xmlns:p14="http://schemas.microsoft.com/office/powerpoint/2010/main" val="3128592249"/>
      </p:ext>
    </p:extLst>
  </p:cSld>
  <p:clrMapOvr>
    <a:masterClrMapping/>
  </p:clrMapOvr>
</p:sld>
</file>

<file path=ppt/theme/theme1.xml><?xml version="1.0" encoding="utf-8"?>
<a:theme xmlns:a="http://schemas.openxmlformats.org/drawingml/2006/main" name="Office Theme">
  <a:themeElements>
    <a:clrScheme name="Legal Services Brand">
      <a:dk1>
        <a:srgbClr val="000000"/>
      </a:dk1>
      <a:lt1>
        <a:srgbClr val="F3EADF"/>
      </a:lt1>
      <a:dk2>
        <a:srgbClr val="6B6963"/>
      </a:dk2>
      <a:lt2>
        <a:srgbClr val="FFF8F0"/>
      </a:lt2>
      <a:accent1>
        <a:srgbClr val="FF6636"/>
      </a:accent1>
      <a:accent2>
        <a:srgbClr val="FFC181"/>
      </a:accent2>
      <a:accent3>
        <a:srgbClr val="C669DF"/>
      </a:accent3>
      <a:accent4>
        <a:srgbClr val="C7E3E3"/>
      </a:accent4>
      <a:accent5>
        <a:srgbClr val="443C35"/>
      </a:accent5>
      <a:accent6>
        <a:srgbClr val="817165"/>
      </a:accent6>
      <a:hlink>
        <a:srgbClr val="5DAEB1"/>
      </a:hlink>
      <a:folHlink>
        <a:srgbClr val="C7E3E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038DE3439314980ACAE3219888476" ma:contentTypeVersion="17" ma:contentTypeDescription="Create a new document." ma:contentTypeScope="" ma:versionID="51847aeb54bd5a73a51aad96fcb8c14e">
  <xsd:schema xmlns:xsd="http://www.w3.org/2001/XMLSchema" xmlns:xs="http://www.w3.org/2001/XMLSchema" xmlns:p="http://schemas.microsoft.com/office/2006/metadata/properties" xmlns:ns3="193cf802-d895-416e-9fbc-6ef1b9459663" xmlns:ns4="0a03a67c-0b10-4463-a02b-572a34785f4d" targetNamespace="http://schemas.microsoft.com/office/2006/metadata/properties" ma:root="true" ma:fieldsID="890b9acba066c54cd18888d0349a1fc8" ns3:_="" ns4:_="">
    <xsd:import namespace="193cf802-d895-416e-9fbc-6ef1b9459663"/>
    <xsd:import namespace="0a03a67c-0b10-4463-a02b-572a34785f4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cf802-d895-416e-9fbc-6ef1b94596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03a67c-0b10-4463-a02b-572a34785f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93cf802-d895-416e-9fbc-6ef1b9459663" xsi:nil="true"/>
  </documentManagement>
</p:properties>
</file>

<file path=customXml/itemProps1.xml><?xml version="1.0" encoding="utf-8"?>
<ds:datastoreItem xmlns:ds="http://schemas.openxmlformats.org/officeDocument/2006/customXml" ds:itemID="{9CB2333B-9D74-40D2-A460-C2F1E0EC7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cf802-d895-416e-9fbc-6ef1b9459663"/>
    <ds:schemaRef ds:uri="0a03a67c-0b10-4463-a02b-572a34785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706C02-9352-4E95-A838-0B0F5C3A47D5}">
  <ds:schemaRefs>
    <ds:schemaRef ds:uri="http://schemas.microsoft.com/sharepoint/v3/contenttype/forms"/>
  </ds:schemaRefs>
</ds:datastoreItem>
</file>

<file path=customXml/itemProps3.xml><?xml version="1.0" encoding="utf-8"?>
<ds:datastoreItem xmlns:ds="http://schemas.openxmlformats.org/officeDocument/2006/customXml" ds:itemID="{1288F17F-0F45-4934-B8B2-23BF17B74363}">
  <ds:schemaRefs>
    <ds:schemaRef ds:uri="http://schemas.microsoft.com/office/2006/documentManagement/types"/>
    <ds:schemaRef ds:uri="http://purl.org/dc/elements/1.1/"/>
    <ds:schemaRef ds:uri="http://purl.org/dc/terms/"/>
    <ds:schemaRef ds:uri="http://www.w3.org/XML/1998/namespace"/>
    <ds:schemaRef ds:uri="193cf802-d895-416e-9fbc-6ef1b9459663"/>
    <ds:schemaRef ds:uri="http://purl.org/dc/dcmitype/"/>
    <ds:schemaRef ds:uri="http://schemas.microsoft.com/office/infopath/2007/PartnerControls"/>
    <ds:schemaRef ds:uri="http://schemas.openxmlformats.org/package/2006/metadata/core-properties"/>
    <ds:schemaRef ds:uri="0a03a67c-0b10-4463-a02b-572a34785f4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13348</TotalTime>
  <Words>3214</Words>
  <Application>Microsoft Macintosh PowerPoint</Application>
  <PresentationFormat>Widescreen</PresentationFormat>
  <Paragraphs>297</Paragraphs>
  <Slides>47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Aptos</vt:lpstr>
      <vt:lpstr>Aptos Display</vt:lpstr>
      <vt:lpstr>Arial</vt:lpstr>
      <vt:lpstr>Arial Narrow</vt:lpstr>
      <vt:lpstr>Articulat CF</vt:lpstr>
      <vt:lpstr>Articulat CF Light</vt:lpstr>
      <vt:lpstr>Articulat CF Medium</vt:lpstr>
      <vt:lpstr>Calibri</vt:lpstr>
      <vt:lpstr>Inter</vt:lpstr>
      <vt:lpstr>Inter Medium</vt:lpstr>
      <vt:lpstr>Inter SemiBold</vt:lpstr>
      <vt:lpstr>Times New Roman</vt:lpstr>
      <vt:lpstr>Wingdings</vt:lpstr>
      <vt:lpstr>Office Theme</vt:lpstr>
      <vt:lpstr>Habeas Corpus Clinic Preparing to Fight Against Immigration Detention  </vt:lpstr>
      <vt:lpstr>PowerPoint Presentation</vt:lpstr>
      <vt:lpstr>The largest civil legal services organization in the U.S.</vt:lpstr>
      <vt:lpstr>Program Areas</vt:lpstr>
      <vt:lpstr>Our Clients</vt:lpstr>
      <vt:lpstr>Our pro bono work by the numbers</vt:lpstr>
      <vt:lpstr>Gibson &amp; LSNYC – a case study in impact</vt:lpstr>
      <vt:lpstr>PowerPoint Presentation</vt:lpstr>
      <vt:lpstr>PowerPoint Presentation</vt:lpstr>
      <vt:lpstr>PowerPoint Presentation</vt:lpstr>
      <vt:lpstr>Massive Increase in Detention Resources </vt:lpstr>
      <vt:lpstr>Who is Getting Detained? </vt:lpstr>
      <vt:lpstr>Where are people held in immigration detention? </vt:lpstr>
      <vt:lpstr>High risk indicators for detention </vt:lpstr>
      <vt:lpstr>Particular Detention Harms </vt:lpstr>
      <vt:lpstr>Harms to LGBTQ Immigrants</vt:lpstr>
      <vt:lpstr>Harms to People with Mental Health Conditions</vt:lpstr>
      <vt:lpstr>PowerPoint Presentation</vt:lpstr>
      <vt:lpstr>What is Habeas Corpus?  </vt:lpstr>
      <vt:lpstr>Core Principles of Habeas </vt:lpstr>
      <vt:lpstr>Common Secondary Goals of Habeas </vt:lpstr>
      <vt:lpstr>Limits on Habeas Claims </vt:lpstr>
      <vt:lpstr>Detention vs. Removal</vt:lpstr>
      <vt:lpstr>Primary Habeas Claim #1: Due Process</vt:lpstr>
      <vt:lpstr>Due Process Claims, Cont.</vt:lpstr>
      <vt:lpstr>Primary Habeas Claim #2: APA and Accardi Doctrine</vt:lpstr>
      <vt:lpstr>APA/ Accardi Cont.</vt:lpstr>
      <vt:lpstr>PowerPoint Presentation</vt:lpstr>
      <vt:lpstr>Clinic Goal</vt:lpstr>
      <vt:lpstr>Why Prepare Now? Speed is Essential!</vt:lpstr>
      <vt:lpstr>Key Habeas Documents</vt:lpstr>
      <vt:lpstr>Templates – Check Launch Email</vt:lpstr>
      <vt:lpstr>Walk Through of Key Templates</vt:lpstr>
      <vt:lpstr>Summary of Roadmap Steps </vt:lpstr>
      <vt:lpstr>Time Frame For Deliverables</vt:lpstr>
      <vt:lpstr>Checklist for Filing a Habeas Case in SDNY </vt:lpstr>
      <vt:lpstr>PowerPoint Presentation</vt:lpstr>
      <vt:lpstr>Intersection with Immigration Court</vt:lpstr>
      <vt:lpstr>Intersection with Immigration Court</vt:lpstr>
      <vt:lpstr>Intersection with Immigration Court</vt:lpstr>
      <vt:lpstr>Bond Eligibility and Hearing</vt:lpstr>
      <vt:lpstr>Bond Eligibility and Hearing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Kruse</dc:creator>
  <cp:lastModifiedBy>Ana Guzina</cp:lastModifiedBy>
  <cp:revision>138</cp:revision>
  <dcterms:created xsi:type="dcterms:W3CDTF">2024-07-16T21:51:29Z</dcterms:created>
  <dcterms:modified xsi:type="dcterms:W3CDTF">2025-10-14T15:24:14Z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0x010100929038DE3439314980ACAE3219888476</vt:lpwstr>
  </property>
  <property fmtid="{D5CDD505-2E9C-101B-9397-08002B2CF9AE}" pid="3" name="MediaServiceImageTags">
    <vt:lpwstr/>
  </property>
</Properties>
</file>